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17.xml" Type="http://schemas.openxmlformats.org/officeDocument/2006/relationships/slide" Id="rId22"/><Relationship Target="slides/slide8.xml" Type="http://schemas.openxmlformats.org/officeDocument/2006/relationships/slide" Id="rId13"/><Relationship Target="theme/theme3.xml" Type="http://schemas.openxmlformats.org/officeDocument/2006/relationships/theme" Id="rId1"/><Relationship Target="slides/slide18.xml" Type="http://schemas.openxmlformats.org/officeDocument/2006/relationships/slide" Id="rId23"/><Relationship Target="slideMasters/slideMaster1.xml" Type="http://schemas.openxmlformats.org/officeDocument/2006/relationships/slideMaster" Id="rId4"/><Relationship Target="slides/slide5.xml" Type="http://schemas.openxmlformats.org/officeDocument/2006/relationships/slide" Id="rId10"/><Relationship Target="slides/slide19.xml" Type="http://schemas.openxmlformats.org/officeDocument/2006/relationships/slide" Id="rId24"/><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 name="Shape 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7" name="Shape 9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1" name="Shape 101"/>
        <p:cNvGrpSpPr/>
        <p:nvPr/>
      </p:nvGrpSpPr>
      <p:grpSpPr>
        <a:xfrm>
          <a:off y="0" x="0"/>
          <a:ext cy="0" cx="0"/>
          <a:chOff y="0" x="0"/>
          <a:chExt cy="0" cx="0"/>
        </a:xfrm>
      </p:grpSpPr>
      <p:sp>
        <p:nvSpPr>
          <p:cNvPr id="102" name="Shape 10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3" name="Shape 10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1" name="Shape 1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7" name="Shape 1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3" name="Shape 1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 name="Shape 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6" name="Shape 4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 name="Shape 50"/>
        <p:cNvGrpSpPr/>
        <p:nvPr/>
      </p:nvGrpSpPr>
      <p:grpSpPr>
        <a:xfrm>
          <a:off y="0" x="0"/>
          <a:ext cy="0" cx="0"/>
          <a:chOff y="0" x="0"/>
          <a:chExt cy="0" cx="0"/>
        </a:xfrm>
      </p:grpSpPr>
      <p:sp>
        <p:nvSpPr>
          <p:cNvPr id="51" name="Shape 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2" name="Shape 5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8" name="Shape 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5" name="Shape 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9" name="Shape 7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5" name="Shape 8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y="0" x="0"/>
          <a:ext cy="0" cx="0"/>
          <a:chOff y="0" x="0"/>
          <a:chExt cy="0" cx="0"/>
        </a:xfrm>
      </p:grpSpPr>
      <p:sp>
        <p:nvSpPr>
          <p:cNvPr id="17" name="Shape 17"/>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y="0" x="0"/>
          <a:ext cy="0" cx="0"/>
          <a:chOff y="0" x="0"/>
          <a:chExt cy="0" cx="0"/>
        </a:xfrm>
      </p:grpSpPr>
      <p:sp>
        <p:nvSpPr>
          <p:cNvPr id="22" name="Shape 22"/>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y="0" x="0"/>
          <a:ext cy="0" cx="0"/>
          <a:chOff y="0" x="0"/>
          <a:chExt cy="0" cx="0"/>
        </a:xfrm>
      </p:grpSpPr>
      <p:sp>
        <p:nvSpPr>
          <p:cNvPr id="25" name="Shape 25"/>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
        <p:nvSpPr>
          <p:cNvPr id="26" name="Shape 26"/>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y="0" x="0"/>
          <a:ext cy="0" cx="0"/>
          <a:chOff y="0" x="0"/>
          <a:chExt cy="0" cx="0"/>
        </a:xfrm>
      </p:grpSpPr>
      <p:sp>
        <p:nvSpPr>
          <p:cNvPr id="28" name="Shape 28"/>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y="4749850" x="8556791"/>
            <a:ext cy="393524"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4"/><Relationship Target="../media/image05.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http://youtube.com/v/jYX2-Rq1BCI" Type="http://schemas.openxmlformats.org/officeDocument/2006/relationships/hyperlink" TargetMode="External" Id="rId4"/><Relationship Target="../media/image01.jp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http://youtube.com/v/iQWvc6qhTds" Type="http://schemas.openxmlformats.org/officeDocument/2006/relationships/hyperlink" TargetMode="External" Id="rId4"/><Relationship Target="../media/image02.jp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http://youtube.com/v/JXu5qAG1JNo" Type="http://schemas.openxmlformats.org/officeDocument/2006/relationships/hyperlink" TargetMode="External" Id="rId4"/><Relationship Target="../media/image00.jp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4"/><Relationship Target="http://open.media.mit.edu/innovation-contest/" Type="http://schemas.openxmlformats.org/officeDocument/2006/relationships/hyperlink" TargetMode="External"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http://vimeo.com/59098372" Type="http://schemas.openxmlformats.org/officeDocument/2006/relationships/hyperlink" TargetMode="External" Id="rId4"/><Relationship Target="../media/image03.jpg" Type="http://schemas.openxmlformats.org/officeDocument/2006/relationships/image" Id="rId3"/><Relationship Target="http://vimeo.com/21043303" Type="http://schemas.openxmlformats.org/officeDocument/2006/relationships/hyperlink" TargetMode="External"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y="0" x="0"/>
          <a:ext cy="0" cx="0"/>
          <a:chOff y="0" x="0"/>
          <a:chExt cy="0" cx="0"/>
        </a:xfrm>
      </p:grpSpPr>
      <p:sp>
        <p:nvSpPr>
          <p:cNvPr id="30" name="Shape 30"/>
          <p:cNvSpPr txBox="1"/>
          <p:nvPr>
            <p:ph type="ctrTitle"/>
          </p:nvPr>
        </p:nvSpPr>
        <p:spPr>
          <a:xfrm>
            <a:off y="1583342" x="685800"/>
            <a:ext cy="1159856" cx="7772400"/>
          </a:xfrm>
          <a:prstGeom prst="rect">
            <a:avLst/>
          </a:prstGeom>
        </p:spPr>
        <p:txBody>
          <a:bodyPr bIns="91425" rIns="91425" lIns="91425" tIns="91425" anchor="b" anchorCtr="0">
            <a:noAutofit/>
          </a:bodyPr>
          <a:lstStyle/>
          <a:p>
            <a:pPr>
              <a:spcBef>
                <a:spcPts val="0"/>
              </a:spcBef>
              <a:buNone/>
            </a:pPr>
            <a:r>
              <a:rPr lang="en"/>
              <a:t>Digital Art Pedagogies</a:t>
            </a:r>
          </a:p>
        </p:txBody>
      </p:sp>
      <p:sp>
        <p:nvSpPr>
          <p:cNvPr id="31" name="Shape 31"/>
          <p:cNvSpPr txBox="1"/>
          <p:nvPr>
            <p:ph idx="1" type="subTitle"/>
          </p:nvPr>
        </p:nvSpPr>
        <p:spPr>
          <a:xfrm>
            <a:off y="2840053" x="685800"/>
            <a:ext cy="784737" cx="7772400"/>
          </a:xfrm>
          <a:prstGeom prst="rect">
            <a:avLst/>
          </a:prstGeom>
        </p:spPr>
        <p:txBody>
          <a:bodyPr bIns="91425" rIns="91425" lIns="91425" tIns="91425" anchor="t" anchorCtr="0">
            <a:noAutofit/>
          </a:bodyPr>
          <a:lstStyle/>
          <a:p>
            <a:pPr>
              <a:spcBef>
                <a:spcPts val="0"/>
              </a:spcBef>
              <a:buNone/>
            </a:pPr>
            <a:r>
              <a:rPr lang="en"/>
              <a:t>Pratt Institute | Spring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sp>
        <p:nvSpPr>
          <p:cNvPr id="87" name="Shape 8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3000" lang="en"/>
              <a:t>Aims of art education in the 21st century </a:t>
            </a:r>
          </a:p>
        </p:txBody>
      </p:sp>
      <p:sp>
        <p:nvSpPr>
          <p:cNvPr id="88" name="Shape 8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AutoNum type="arabicPeriod"/>
            </a:pPr>
            <a:r>
              <a:rPr lang="en"/>
              <a:t>understanding new media, networking and creative capabilities of the Internet;</a:t>
            </a:r>
          </a:p>
          <a:p>
            <a:pPr rtl="0" lvl="0" indent="-419100" marL="457200">
              <a:spcBef>
                <a:spcPts val="0"/>
              </a:spcBef>
              <a:buClr>
                <a:schemeClr val="dk1"/>
              </a:buClr>
              <a:buSzPct val="100000"/>
              <a:buFont typeface="Arial"/>
              <a:buAutoNum type="arabicPeriod"/>
            </a:pPr>
            <a:r>
              <a:rPr lang="en"/>
              <a:t>educating learners as global citizens;</a:t>
            </a:r>
          </a:p>
          <a:p>
            <a:pPr rtl="0" lvl="0" indent="-419100" marL="457200">
              <a:spcBef>
                <a:spcPts val="0"/>
              </a:spcBef>
              <a:buClr>
                <a:schemeClr val="dk1"/>
              </a:buClr>
              <a:buSzPct val="100000"/>
              <a:buFont typeface="Arial"/>
              <a:buAutoNum type="arabicPeriod"/>
            </a:pPr>
            <a:r>
              <a:rPr lang="en"/>
              <a:t>cultivating compassionate teachers; </a:t>
            </a:r>
          </a:p>
          <a:p>
            <a:pPr rtl="0" lvl="0" indent="-419100" marL="457200">
              <a:spcBef>
                <a:spcPts val="0"/>
              </a:spcBef>
              <a:buClr>
                <a:schemeClr val="dk1"/>
              </a:buClr>
              <a:buSzPct val="100000"/>
              <a:buFont typeface="Arial"/>
              <a:buAutoNum type="arabicPeriod"/>
            </a:pPr>
            <a:r>
              <a:rPr lang="en"/>
              <a:t>conceptualizing this work as eclectic and incomplete.</a:t>
            </a:r>
          </a:p>
          <a:p>
            <a:pPr>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sp>
        <p:nvSpPr>
          <p:cNvPr id="93" name="Shape 9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New Media?</a:t>
            </a:r>
          </a:p>
        </p:txBody>
      </p:sp>
      <p:sp>
        <p:nvSpPr>
          <p:cNvPr id="94" name="Shape 9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t>A "media ecology where more traditional media, such as books, television, and radio, are converging with digital media, specifically interactive media and media for social communication"</a:t>
            </a:r>
          </a:p>
          <a:p>
            <a:pPr rtl="0" lvl="0">
              <a:spcBef>
                <a:spcPts val="0"/>
              </a:spcBef>
              <a:buNone/>
            </a:pPr>
            <a:r>
              <a:rPr b="1" lang="en"/>
              <a:t>What are new media literacies?</a:t>
            </a:r>
          </a:p>
          <a:p>
            <a:pPr rtl="0" lvl="0">
              <a:spcBef>
                <a:spcPts val="0"/>
              </a:spcBef>
              <a:buClr>
                <a:schemeClr val="dk1"/>
              </a:buClr>
              <a:buFont typeface="Arial"/>
              <a:buNone/>
            </a:pPr>
            <a:r>
              <a:t/>
            </a:r>
            <a:endParaRPr/>
          </a:p>
          <a:p>
            <a:pPr>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y="0" x="0"/>
          <a:ext cy="0" cx="0"/>
          <a:chOff y="0" x="0"/>
          <a:chExt cy="0" cx="0"/>
        </a:xfrm>
      </p:grpSpPr>
      <p:sp>
        <p:nvSpPr>
          <p:cNvPr id="99" name="Shape 9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Cultivating Media Literacy</a:t>
            </a:r>
          </a:p>
        </p:txBody>
      </p:sp>
      <p:sp>
        <p:nvSpPr>
          <p:cNvPr id="100" name="Shape 10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AutoNum type="arabicPeriod"/>
            </a:pPr>
            <a:r>
              <a:rPr lang="en"/>
              <a:t>Understanding how media operates within social systems and popular culture</a:t>
            </a:r>
          </a:p>
          <a:p>
            <a:pPr rtl="0" lvl="0" indent="-419100" marL="457200">
              <a:spcBef>
                <a:spcPts val="0"/>
              </a:spcBef>
              <a:buClr>
                <a:schemeClr val="dk1"/>
              </a:buClr>
              <a:buSzPct val="100000"/>
              <a:buFont typeface="Arial"/>
              <a:buAutoNum type="arabicPeriod"/>
            </a:pPr>
            <a:r>
              <a:rPr lang="en"/>
              <a:t>Critiquing and </a:t>
            </a:r>
            <a:r>
              <a:rPr lang="en" i="1"/>
              <a:t>seeing</a:t>
            </a:r>
            <a:r>
              <a:rPr lang="en"/>
              <a:t> media in new ways</a:t>
            </a:r>
          </a:p>
          <a:p>
            <a:pPr rtl="0" lvl="0" indent="-419100" marL="457200">
              <a:spcBef>
                <a:spcPts val="0"/>
              </a:spcBef>
              <a:buClr>
                <a:schemeClr val="dk1"/>
              </a:buClr>
              <a:buSzPct val="100000"/>
              <a:buFont typeface="Arial"/>
              <a:buAutoNum type="arabicPeriod"/>
            </a:pPr>
            <a:r>
              <a:rPr lang="en"/>
              <a:t>Creating your own media</a:t>
            </a:r>
          </a:p>
          <a:p>
            <a:pPr rtl="0" lvl="0">
              <a:spcBef>
                <a:spcPts val="0"/>
              </a:spcBef>
              <a:buClr>
                <a:schemeClr val="dk1"/>
              </a:buClr>
              <a:buFont typeface="Arial"/>
              <a:buNone/>
            </a:pPr>
            <a:r>
              <a:t/>
            </a:r>
            <a:endParaRPr sz="1800"/>
          </a:p>
          <a:p>
            <a:pPr rtl="0" lvl="0">
              <a:spcBef>
                <a:spcPts val="0"/>
              </a:spcBef>
              <a:buClr>
                <a:schemeClr val="dk1"/>
              </a:buClr>
              <a:buSzPct val="50000"/>
              <a:buFont typeface="Arial"/>
              <a:buNone/>
            </a:pPr>
            <a:r>
              <a:rPr sz="2200" lang="en" i="1"/>
              <a:t>Media literacy requires the understanding that the development of art historians and artists (including tlie deconstruction of non-textual material) is directly related to formalism, semiotics, content, and aesthetics.</a:t>
            </a:r>
          </a:p>
          <a:p>
            <a:pPr>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y="0" x="0"/>
          <a:ext cy="0" cx="0"/>
          <a:chOff y="0" x="0"/>
          <a:chExt cy="0" cx="0"/>
        </a:xfrm>
      </p:grpSpPr>
      <p:sp>
        <p:nvSpPr>
          <p:cNvPr id="105" name="Shape 105"/>
          <p:cNvSpPr txBox="1"/>
          <p:nvPr>
            <p:ph type="title"/>
          </p:nvPr>
        </p:nvSpPr>
        <p:spPr>
          <a:xfrm>
            <a:off y="205978" x="457200"/>
            <a:ext cy="857400" cx="8229600"/>
          </a:xfrm>
          <a:prstGeom prst="rect">
            <a:avLst/>
          </a:prstGeom>
        </p:spPr>
        <p:txBody>
          <a:bodyPr bIns="91425" rIns="91425" lIns="91425" tIns="91425" anchor="b" anchorCtr="0">
            <a:noAutofit/>
          </a:bodyPr>
          <a:lstStyle/>
          <a:p>
            <a:pPr lvl="0">
              <a:spcBef>
                <a:spcPts val="600"/>
              </a:spcBef>
              <a:buClr>
                <a:schemeClr val="dk1"/>
              </a:buClr>
              <a:buSzPct val="36666"/>
              <a:buFont typeface="Arial"/>
              <a:buNone/>
            </a:pPr>
            <a:r>
              <a:rPr sz="3000" lang="en"/>
              <a:t>Contemporary Art+Tech Practices</a:t>
            </a:r>
          </a:p>
        </p:txBody>
      </p:sp>
      <p:sp>
        <p:nvSpPr>
          <p:cNvPr id="106" name="Shape 10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t>Postmodern principles </a:t>
            </a:r>
            <a:r>
              <a:rPr sz="1000" lang="en"/>
              <a:t>(from Olivia Gude):</a:t>
            </a:r>
          </a:p>
          <a:p>
            <a:pPr rtl="0" lvl="0" indent="-419100" marL="457200">
              <a:spcBef>
                <a:spcPts val="0"/>
              </a:spcBef>
              <a:buClr>
                <a:schemeClr val="dk1"/>
              </a:buClr>
              <a:buSzPct val="100000"/>
              <a:buFont typeface="Arial"/>
              <a:buAutoNum type="arabicPeriod"/>
            </a:pPr>
            <a:r>
              <a:rPr lang="en"/>
              <a:t>Layering</a:t>
            </a:r>
          </a:p>
          <a:p>
            <a:pPr rtl="0" lvl="0" indent="-419100" marL="457200">
              <a:spcBef>
                <a:spcPts val="0"/>
              </a:spcBef>
              <a:buClr>
                <a:schemeClr val="dk1"/>
              </a:buClr>
              <a:buSzPct val="100000"/>
              <a:buFont typeface="Arial"/>
              <a:buAutoNum type="arabicPeriod"/>
            </a:pPr>
            <a:r>
              <a:rPr lang="en"/>
              <a:t>Juxtapositioning</a:t>
            </a:r>
          </a:p>
          <a:p>
            <a:pPr rtl="0" lvl="0" indent="-419100" marL="457200">
              <a:spcBef>
                <a:spcPts val="0"/>
              </a:spcBef>
              <a:buClr>
                <a:schemeClr val="dk1"/>
              </a:buClr>
              <a:buSzPct val="100000"/>
              <a:buFont typeface="Arial"/>
              <a:buAutoNum type="arabicPeriod"/>
            </a:pPr>
            <a:r>
              <a:rPr lang="en"/>
              <a:t>Hybridization  </a:t>
            </a:r>
          </a:p>
          <a:p>
            <a:pPr rtl="0" lvl="0">
              <a:spcBef>
                <a:spcPts val="0"/>
              </a:spcBef>
              <a:buNone/>
            </a:pPr>
            <a:br>
              <a:rPr lang="en"/>
            </a:br>
            <a:r>
              <a:rPr lang="en"/>
              <a:t>What else would you add?</a:t>
            </a:r>
          </a:p>
          <a:p>
            <a:pPr rtl="0" lvl="0">
              <a:spcBef>
                <a:spcPts val="0"/>
              </a:spcBef>
              <a:buClr>
                <a:schemeClr val="dk1"/>
              </a:buClr>
              <a:buFont typeface="Arial"/>
              <a:buNone/>
            </a:pPr>
            <a:r>
              <a:t/>
            </a:r>
            <a:endParaRPr/>
          </a:p>
          <a:p>
            <a:pPr>
              <a:spcBef>
                <a:spcPts val="0"/>
              </a:spcBef>
              <a:buNone/>
            </a:pPr>
            <a:r>
              <a:t/>
            </a:r>
            <a:endParaRPr/>
          </a:p>
        </p:txBody>
      </p:sp>
      <p:pic>
        <p:nvPicPr>
          <p:cNvPr id="107" name="Shape 107"/>
          <p:cNvPicPr preferRelativeResize="0"/>
          <p:nvPr/>
        </p:nvPicPr>
        <p:blipFill>
          <a:blip r:embed="rId3">
            <a:alphaModFix/>
          </a:blip>
          <a:stretch>
            <a:fillRect/>
          </a:stretch>
        </p:blipFill>
        <p:spPr>
          <a:xfrm>
            <a:off y="1200150" x="6110098"/>
            <a:ext cy="3883424" cx="29176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Arts Technology Implementation</a:t>
            </a:r>
          </a:p>
        </p:txBody>
      </p:sp>
      <p:sp>
        <p:nvSpPr>
          <p:cNvPr id="113" name="Shape 11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Do not focus on teaching the software. (lesson is project-driven.)</a:t>
            </a:r>
          </a:p>
          <a:p>
            <a:pPr rtl="0" lvl="0" indent="-419100" marL="457200">
              <a:spcBef>
                <a:spcPts val="0"/>
              </a:spcBef>
              <a:buClr>
                <a:schemeClr val="dk1"/>
              </a:buClr>
              <a:buSzPct val="100000"/>
              <a:buFont typeface="Arial"/>
              <a:buChar char="●"/>
            </a:pPr>
            <a:r>
              <a:rPr lang="en"/>
              <a:t>Teach students to be flexible about interfaces.</a:t>
            </a:r>
          </a:p>
          <a:p>
            <a:pPr rtl="0" lvl="0" indent="-419100" marL="457200">
              <a:spcBef>
                <a:spcPts val="0"/>
              </a:spcBef>
              <a:buClr>
                <a:schemeClr val="dk1"/>
              </a:buClr>
              <a:buSzPct val="100000"/>
              <a:buFont typeface="Arial"/>
              <a:buChar char="●"/>
            </a:pPr>
            <a:r>
              <a:rPr lang="en"/>
              <a:t>Emphasize pre-production.</a:t>
            </a:r>
          </a:p>
          <a:p>
            <a:pPr rtl="0" lvl="0" indent="-419100" marL="457200">
              <a:spcBef>
                <a:spcPts val="0"/>
              </a:spcBef>
              <a:buClr>
                <a:schemeClr val="dk1"/>
              </a:buClr>
              <a:buSzPct val="100000"/>
              <a:buFont typeface="Arial"/>
              <a:buChar char="●"/>
            </a:pPr>
            <a:r>
              <a:rPr lang="en"/>
              <a:t>Integrate traditional materials with the post-production process.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Arts Technology Implementation</a:t>
            </a:r>
          </a:p>
        </p:txBody>
      </p:sp>
      <p:sp>
        <p:nvSpPr>
          <p:cNvPr id="119" name="Shape 11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Use the Internet for visual research.</a:t>
            </a:r>
          </a:p>
          <a:p>
            <a:pPr rtl="0" lvl="0" indent="-419100" marL="457200">
              <a:spcBef>
                <a:spcPts val="0"/>
              </a:spcBef>
              <a:buClr>
                <a:schemeClr val="dk1"/>
              </a:buClr>
              <a:buSzPct val="100000"/>
              <a:buFont typeface="Arial"/>
              <a:buChar char="●"/>
            </a:pPr>
            <a:r>
              <a:rPr lang="en"/>
              <a:t>Create a culture of responsible use.</a:t>
            </a:r>
          </a:p>
          <a:p>
            <a:pPr rtl="0" lvl="0" indent="-419100" marL="457200">
              <a:spcBef>
                <a:spcPts val="0"/>
              </a:spcBef>
              <a:buClr>
                <a:schemeClr val="dk1"/>
              </a:buClr>
              <a:buSzPct val="100000"/>
              <a:buFont typeface="Arial"/>
              <a:buChar char="●"/>
            </a:pPr>
            <a:r>
              <a:rPr lang="en"/>
              <a:t>Incorporate dialog about technology into your art discussions.</a:t>
            </a:r>
          </a:p>
          <a:p>
            <a:pPr lvl="0" indent="-419100" marL="457200">
              <a:spcBef>
                <a:spcPts val="0"/>
              </a:spcBef>
              <a:buClr>
                <a:schemeClr val="dk1"/>
              </a:buClr>
              <a:buSzPct val="100000"/>
              <a:buFont typeface="Arial"/>
              <a:buChar char="●"/>
            </a:pPr>
            <a:r>
              <a:rPr lang="en"/>
              <a:t>Introduce new media contemporary art.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Digital Self Portrait</a:t>
            </a:r>
          </a:p>
        </p:txBody>
      </p:sp>
      <p:pic>
        <p:nvPicPr>
          <p:cNvPr id="125" name="Shape 125"/>
          <p:cNvPicPr preferRelativeResize="0"/>
          <p:nvPr/>
        </p:nvPicPr>
        <p:blipFill rotWithShape="1">
          <a:blip r:embed="rId3">
            <a:alphaModFix/>
          </a:blip>
          <a:srcRect t="6201" b="23246" r="50970" l="0"/>
          <a:stretch/>
        </p:blipFill>
        <p:spPr>
          <a:xfrm>
            <a:off y="1117525" x="2444400"/>
            <a:ext cy="3747100" cx="1877896"/>
          </a:xfrm>
          <a:prstGeom prst="rect">
            <a:avLst/>
          </a:prstGeom>
          <a:noFill/>
          <a:ln>
            <a:noFill/>
          </a:ln>
        </p:spPr>
      </p:pic>
      <p:pic>
        <p:nvPicPr>
          <p:cNvPr id="126" name="Shape 126"/>
          <p:cNvPicPr preferRelativeResize="0"/>
          <p:nvPr/>
        </p:nvPicPr>
        <p:blipFill rotWithShape="1">
          <a:blip r:embed="rId4">
            <a:alphaModFix/>
          </a:blip>
          <a:srcRect t="0" b="0" r="0" l="52611"/>
          <a:stretch/>
        </p:blipFill>
        <p:spPr>
          <a:xfrm>
            <a:off y="1117525" x="4225635"/>
            <a:ext cy="3747098" cx="1775715"/>
          </a:xfrm>
          <a:prstGeom prst="rect">
            <a:avLst/>
          </a:prstGeom>
          <a:noFill/>
          <a:ln>
            <a:noFill/>
          </a:ln>
        </p:spPr>
      </p:pic>
      <p:sp>
        <p:nvSpPr>
          <p:cNvPr id="127" name="Shape 127"/>
          <p:cNvSpPr txBox="1"/>
          <p:nvPr/>
        </p:nvSpPr>
        <p:spPr>
          <a:xfrm>
            <a:off y="2922925" x="650675"/>
            <a:ext cy="694199" cx="5949000"/>
          </a:xfrm>
          <a:prstGeom prst="rect">
            <a:avLst/>
          </a:prstGeom>
          <a:noFill/>
          <a:ln>
            <a:noFill/>
          </a:ln>
        </p:spPr>
        <p:txBody>
          <a:bodyPr bIns="91425" rIns="91425" lIns="91425" tIns="91425" anchor="t" anchorCtr="0">
            <a:noAutofit/>
          </a:bodyPr>
          <a:lstStyle/>
          <a:p>
            <a:pPr>
              <a:spcBef>
                <a:spcPts val="0"/>
              </a:spcBef>
              <a:buNone/>
            </a:pPr>
            <a:r>
              <a:rPr lang="en"/>
              <a:t>Drawing </a:t>
            </a:r>
          </a:p>
        </p:txBody>
      </p:sp>
      <p:sp>
        <p:nvSpPr>
          <p:cNvPr id="128" name="Shape 128"/>
          <p:cNvSpPr txBox="1"/>
          <p:nvPr/>
        </p:nvSpPr>
        <p:spPr>
          <a:xfrm>
            <a:off y="2922925" x="6401000"/>
            <a:ext cy="694199" cx="5949000"/>
          </a:xfrm>
          <a:prstGeom prst="rect">
            <a:avLst/>
          </a:prstGeom>
          <a:noFill/>
          <a:ln>
            <a:noFill/>
          </a:ln>
        </p:spPr>
        <p:txBody>
          <a:bodyPr bIns="91425" rIns="91425" lIns="91425" tIns="91425" anchor="t" anchorCtr="0">
            <a:noAutofit/>
          </a:bodyPr>
          <a:lstStyle/>
          <a:p>
            <a:pPr rtl="0" lvl="0">
              <a:spcBef>
                <a:spcPts val="0"/>
              </a:spcBef>
              <a:buNone/>
            </a:pPr>
            <a:r>
              <a:rPr lang="en"/>
              <a:t>Digital Image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type="title"/>
          </p:nvPr>
        </p:nvSpPr>
        <p:spPr>
          <a:xfrm>
            <a:off y="205972" x="457200"/>
            <a:ext cy="1435799" cx="8229600"/>
          </a:xfrm>
          <a:prstGeom prst="rect">
            <a:avLst/>
          </a:prstGeom>
        </p:spPr>
        <p:txBody>
          <a:bodyPr bIns="91425" rIns="91425" lIns="91425" tIns="91425" anchor="b" anchorCtr="0">
            <a:noAutofit/>
          </a:bodyPr>
          <a:lstStyle/>
          <a:p>
            <a:pPr>
              <a:spcBef>
                <a:spcPts val="0"/>
              </a:spcBef>
              <a:buNone/>
            </a:pPr>
            <a:r>
              <a:rPr lang="en"/>
              <a:t>Scenario: Blended Learning / Flipped Classroom</a:t>
            </a:r>
          </a:p>
        </p:txBody>
      </p:sp>
      <p:sp>
        <p:nvSpPr>
          <p:cNvPr id="134" name="Shape 134"/>
          <p:cNvSpPr txBox="1"/>
          <p:nvPr>
            <p:ph idx="1" type="body"/>
          </p:nvPr>
        </p:nvSpPr>
        <p:spPr>
          <a:xfrm>
            <a:off y="1546850" x="457200"/>
            <a:ext cy="3378899" cx="86868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b="1" lang="en"/>
              <a:t>Setting</a:t>
            </a:r>
            <a:r>
              <a:rPr lang="en"/>
              <a:t>: Middle School in Bed-Stuy, Brooklyn</a:t>
            </a:r>
          </a:p>
          <a:p>
            <a:pPr rtl="0" lvl="0" indent="-419100" marL="457200">
              <a:spcBef>
                <a:spcPts val="0"/>
              </a:spcBef>
              <a:buClr>
                <a:schemeClr val="dk1"/>
              </a:buClr>
              <a:buSzPct val="100000"/>
              <a:buFont typeface="Arial"/>
              <a:buChar char="●"/>
            </a:pPr>
            <a:r>
              <a:rPr b="1" lang="en"/>
              <a:t>Challenge</a:t>
            </a:r>
            <a:r>
              <a:rPr lang="en"/>
              <a:t>: You’re principal is asking all teachers to integrated flipped/blended learning ideas into their lesson plans and overall curriculum. How could you introduce this into the art classroom?</a:t>
            </a:r>
          </a:p>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Scenario: </a:t>
            </a:r>
            <a:r>
              <a:rPr b="0" sz="3000" lang="en"/>
              <a:t>Digital Studio / Makerspace</a:t>
            </a:r>
            <a:r>
              <a:rPr lang="en"/>
              <a:t> </a:t>
            </a:r>
          </a:p>
        </p:txBody>
      </p:sp>
      <p:sp>
        <p:nvSpPr>
          <p:cNvPr id="140" name="Shape 14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b="1" lang="en"/>
              <a:t>Setting</a:t>
            </a:r>
            <a:r>
              <a:rPr lang="en"/>
              <a:t>: High School in the South Bronx</a:t>
            </a:r>
          </a:p>
          <a:p>
            <a:pPr rtl="0" lvl="0" indent="-419100" marL="457200">
              <a:spcBef>
                <a:spcPts val="0"/>
              </a:spcBef>
              <a:buClr>
                <a:schemeClr val="dk1"/>
              </a:buClr>
              <a:buSzPct val="100000"/>
              <a:buFont typeface="Arial"/>
              <a:buChar char="●"/>
            </a:pPr>
            <a:r>
              <a:rPr b="1" lang="en"/>
              <a:t>Challenge</a:t>
            </a:r>
            <a:r>
              <a:rPr lang="en"/>
              <a:t>: Your school was just awarded a grant to transform the library into a “media commons” that will include sound/film production equipment, computers, tablets etc. How do you integrate this into your classroom and develop a studio-model to take advantage?</a:t>
            </a:r>
          </a:p>
          <a:p>
            <a:pPr rtl="0" lvl="0">
              <a:spcBef>
                <a:spcPts val="0"/>
              </a:spcBef>
              <a:buClr>
                <a:schemeClr val="dk1"/>
              </a:buClr>
              <a:buFont typeface="Arial"/>
              <a:buNone/>
            </a:pPr>
            <a:r>
              <a:t/>
            </a:r>
            <a:endParaRPr/>
          </a:p>
          <a:p>
            <a:pPr>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Scenario: Connected Learning</a:t>
            </a:r>
          </a:p>
        </p:txBody>
      </p:sp>
      <p:sp>
        <p:nvSpPr>
          <p:cNvPr id="146" name="Shape 14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b="1" lang="en"/>
              <a:t>Setting</a:t>
            </a:r>
            <a:r>
              <a:rPr lang="en"/>
              <a:t>: Elementary School - Astoria, Queens</a:t>
            </a:r>
          </a:p>
          <a:p>
            <a:pPr rtl="0" lvl="0" indent="-419100" marL="457200">
              <a:spcBef>
                <a:spcPts val="0"/>
              </a:spcBef>
              <a:buClr>
                <a:schemeClr val="dk1"/>
              </a:buClr>
              <a:buSzPct val="100000"/>
              <a:buFont typeface="Arial"/>
              <a:buChar char="●"/>
            </a:pPr>
            <a:r>
              <a:rPr b="1" lang="en"/>
              <a:t>Challenge</a:t>
            </a:r>
            <a:r>
              <a:rPr lang="en"/>
              <a:t>: You work at a new charter school exploring themes of technology and global citizenship. The principal wants to see an overall strategy for how music and visual arts will use connected learning strategies in the classroom.</a:t>
            </a:r>
          </a:p>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y="0" x="0"/>
          <a:ext cy="0" cx="0"/>
          <a:chOff y="0" x="0"/>
          <a:chExt cy="0" cx="0"/>
        </a:xfrm>
      </p:grpSpPr>
      <p:sp>
        <p:nvSpPr>
          <p:cNvPr id="36" name="Shape 3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Concepts + Strategies</a:t>
            </a:r>
          </a:p>
        </p:txBody>
      </p:sp>
      <p:sp>
        <p:nvSpPr>
          <p:cNvPr id="37" name="Shape 37"/>
          <p:cNvSpPr txBox="1"/>
          <p:nvPr>
            <p:ph idx="1" type="body"/>
          </p:nvPr>
        </p:nvSpPr>
        <p:spPr>
          <a:xfrm>
            <a:off y="1063375" x="457200"/>
            <a:ext cy="3725699"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AutoNum type="arabicPeriod"/>
            </a:pPr>
            <a:r>
              <a:rPr b="1" lang="en"/>
              <a:t>Blended Learning</a:t>
            </a:r>
          </a:p>
          <a:p>
            <a:pPr rtl="0" lvl="1" indent="-381000" marL="914400">
              <a:spcBef>
                <a:spcPts val="0"/>
              </a:spcBef>
              <a:buClr>
                <a:schemeClr val="dk1"/>
              </a:buClr>
              <a:buSzPct val="80000"/>
              <a:buFont typeface="Arial"/>
              <a:buAutoNum type="alphaLcPeriod"/>
            </a:pPr>
            <a:r>
              <a:rPr lang="en"/>
              <a:t>face-to-face learning + digital content</a:t>
            </a:r>
          </a:p>
          <a:p>
            <a:pPr rtl="0" lvl="0">
              <a:spcBef>
                <a:spcPts val="0"/>
              </a:spcBef>
              <a:buNone/>
            </a:pPr>
            <a:r>
              <a:t/>
            </a:r>
            <a:endParaRPr sz="1100"/>
          </a:p>
          <a:p>
            <a:pPr rtl="0" lvl="0" indent="-419100" marL="457200">
              <a:spcBef>
                <a:spcPts val="0"/>
              </a:spcBef>
              <a:buClr>
                <a:schemeClr val="dk1"/>
              </a:buClr>
              <a:buSzPct val="100000"/>
              <a:buFont typeface="Arial"/>
              <a:buAutoNum type="arabicPeriod"/>
            </a:pPr>
            <a:r>
              <a:rPr b="1" lang="en"/>
              <a:t>Flipped Classroom</a:t>
            </a:r>
          </a:p>
          <a:p>
            <a:pPr rtl="0" lvl="1" indent="-381000" marL="914400">
              <a:spcBef>
                <a:spcPts val="0"/>
              </a:spcBef>
              <a:buClr>
                <a:schemeClr val="dk1"/>
              </a:buClr>
              <a:buSzPct val="80000"/>
              <a:buFont typeface="Arial"/>
              <a:buAutoNum type="alphaLcPeriod"/>
            </a:pPr>
            <a:r>
              <a:rPr lang="en"/>
              <a:t>Instruction out of school; Homework in school</a:t>
            </a:r>
          </a:p>
          <a:p>
            <a:pPr rtl="0" lvl="0">
              <a:spcBef>
                <a:spcPts val="0"/>
              </a:spcBef>
              <a:buNone/>
            </a:pPr>
            <a:r>
              <a:t/>
            </a:r>
            <a:endParaRPr sz="1100"/>
          </a:p>
          <a:p>
            <a:pPr rtl="0" lvl="0" indent="-419100" marL="457200">
              <a:spcBef>
                <a:spcPts val="0"/>
              </a:spcBef>
              <a:buClr>
                <a:schemeClr val="dk1"/>
              </a:buClr>
              <a:buSzPct val="100000"/>
              <a:buFont typeface="Arial"/>
              <a:buAutoNum type="arabicPeriod"/>
            </a:pPr>
            <a:r>
              <a:rPr b="1" lang="en"/>
              <a:t>Digital Studio / MakerSpace</a:t>
            </a:r>
          </a:p>
          <a:p>
            <a:pPr rtl="0" lvl="1" indent="-381000" marL="914400">
              <a:spcBef>
                <a:spcPts val="0"/>
              </a:spcBef>
              <a:buClr>
                <a:schemeClr val="dk1"/>
              </a:buClr>
              <a:buSzPct val="80000"/>
              <a:buFont typeface="Arial"/>
              <a:buAutoNum type="alphaLcPeriod"/>
            </a:pPr>
            <a:r>
              <a:rPr lang="en"/>
              <a:t>Hanging out, messing around, geeking out (HOMANGO)</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y="0" x="0"/>
          <a:ext cy="0" cx="0"/>
          <a:chOff y="0" x="0"/>
          <a:chExt cy="0" cx="0"/>
        </a:xfrm>
      </p:grpSpPr>
      <p:sp>
        <p:nvSpPr>
          <p:cNvPr id="42" name="Shape 42">
            <a:hlinkClick r:id="rId4"/>
          </p:cNvPr>
          <p:cNvSpPr/>
          <p:nvPr/>
        </p:nvSpPr>
        <p:spPr>
          <a:xfrm>
            <a:off y="-22150" x="1869500"/>
            <a:ext cy="5187799" cx="6917066"/>
          </a:xfrm>
          <a:prstGeom prst="rect">
            <a:avLst/>
          </a:prstGeom>
          <a:blipFill>
            <a:blip r:embed="rId5">
              <a:alphaModFix/>
            </a:blip>
            <a:stretch>
              <a:fillRect/>
            </a:stretch>
          </a:blipFill>
          <a:ln>
            <a:noFill/>
          </a:ln>
        </p:spPr>
      </p:sp>
      <p:sp>
        <p:nvSpPr>
          <p:cNvPr id="43" name="Shape 43"/>
          <p:cNvSpPr txBox="1"/>
          <p:nvPr/>
        </p:nvSpPr>
        <p:spPr>
          <a:xfrm>
            <a:off y="1081850" x="113575"/>
            <a:ext cy="797100" cx="2192100"/>
          </a:xfrm>
          <a:prstGeom prst="rect">
            <a:avLst/>
          </a:prstGeom>
          <a:noFill/>
          <a:ln>
            <a:noFill/>
          </a:ln>
        </p:spPr>
        <p:txBody>
          <a:bodyPr bIns="91425" rIns="91425" lIns="91425" tIns="91425" anchor="ctr" anchorCtr="0">
            <a:noAutofit/>
          </a:bodyPr>
          <a:lstStyle/>
          <a:p>
            <a:pPr rtl="0" lvl="0">
              <a:spcBef>
                <a:spcPts val="0"/>
              </a:spcBef>
              <a:buNone/>
            </a:pPr>
            <a:r>
              <a:rPr sz="3000" lang="en">
                <a:solidFill>
                  <a:schemeClr val="dk1"/>
                </a:solidFill>
              </a:rPr>
              <a:t>Blended Learning</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nvSpPr>
        <p:spPr>
          <a:xfrm>
            <a:off y="1081850" x="113575"/>
            <a:ext cy="797100" cx="2192100"/>
          </a:xfrm>
          <a:prstGeom prst="rect">
            <a:avLst/>
          </a:prstGeom>
          <a:noFill/>
          <a:ln>
            <a:noFill/>
          </a:ln>
        </p:spPr>
        <p:txBody>
          <a:bodyPr bIns="91425" rIns="91425" lIns="91425" tIns="91425" anchor="ctr" anchorCtr="0">
            <a:noAutofit/>
          </a:bodyPr>
          <a:lstStyle/>
          <a:p>
            <a:pPr rtl="0">
              <a:spcBef>
                <a:spcPts val="0"/>
              </a:spcBef>
              <a:buNone/>
            </a:pPr>
            <a:r>
              <a:rPr sz="3000" lang="en">
                <a:solidFill>
                  <a:schemeClr val="dk1"/>
                </a:solidFill>
              </a:rPr>
              <a:t>Flipped</a:t>
            </a:r>
          </a:p>
          <a:p>
            <a:pPr rtl="0" lvl="0">
              <a:spcBef>
                <a:spcPts val="0"/>
              </a:spcBef>
              <a:buNone/>
            </a:pPr>
            <a:r>
              <a:rPr sz="3000" lang="en">
                <a:solidFill>
                  <a:schemeClr val="dk1"/>
                </a:solidFill>
              </a:rPr>
              <a:t>Classroom</a:t>
            </a:r>
          </a:p>
        </p:txBody>
      </p:sp>
      <p:sp>
        <p:nvSpPr>
          <p:cNvPr id="49" name="Shape 49">
            <a:hlinkClick r:id="rId4"/>
          </p:cNvPr>
          <p:cNvSpPr/>
          <p:nvPr/>
        </p:nvSpPr>
        <p:spPr>
          <a:xfrm>
            <a:off y="0" x="2181600"/>
            <a:ext cy="5143500" cx="6858000"/>
          </a:xfrm>
          <a:prstGeom prst="rect">
            <a:avLst/>
          </a:prstGeom>
          <a:blipFill>
            <a:blip r:embed="rId5">
              <a:alphaModFix/>
            </a:blip>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y="0" x="0"/>
          <a:ext cy="0" cx="0"/>
          <a:chOff y="0" x="0"/>
          <a:chExt cy="0" cx="0"/>
        </a:xfrm>
      </p:grpSpPr>
      <p:sp>
        <p:nvSpPr>
          <p:cNvPr id="54" name="Shape 54">
            <a:hlinkClick r:id="rId4"/>
          </p:cNvPr>
          <p:cNvSpPr/>
          <p:nvPr/>
        </p:nvSpPr>
        <p:spPr>
          <a:xfrm>
            <a:off y="0" x="2216725"/>
            <a:ext cy="5143500" cx="6858000"/>
          </a:xfrm>
          <a:prstGeom prst="rect">
            <a:avLst/>
          </a:prstGeom>
          <a:blipFill>
            <a:blip r:embed="rId5">
              <a:alphaModFix/>
            </a:blip>
            <a:stretch>
              <a:fillRect/>
            </a:stretch>
          </a:blipFill>
          <a:ln>
            <a:noFill/>
          </a:ln>
        </p:spPr>
      </p:sp>
      <p:sp>
        <p:nvSpPr>
          <p:cNvPr id="55" name="Shape 55"/>
          <p:cNvSpPr txBox="1"/>
          <p:nvPr/>
        </p:nvSpPr>
        <p:spPr>
          <a:xfrm>
            <a:off y="0" x="0"/>
            <a:ext cy="3000000" cx="3000000"/>
          </a:xfrm>
          <a:prstGeom prst="rect">
            <a:avLst/>
          </a:prstGeom>
          <a:noFill/>
          <a:ln>
            <a:noFill/>
          </a:ln>
        </p:spPr>
        <p:txBody>
          <a:bodyPr bIns="91425" rIns="91425" lIns="91425" tIns="91425" anchor="ctr" anchorCtr="0">
            <a:noAutofit/>
          </a:bodyPr>
          <a:lstStyle/>
          <a:p>
            <a:pPr rtl="0" lvl="0">
              <a:spcBef>
                <a:spcPts val="0"/>
              </a:spcBef>
              <a:buNone/>
            </a:pPr>
            <a:r>
              <a:rPr sz="3000" lang="en">
                <a:solidFill>
                  <a:schemeClr val="dk1"/>
                </a:solidFill>
              </a:rPr>
              <a:t>HOMANGO</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sp>
        <p:nvSpPr>
          <p:cNvPr id="60" name="Shape 6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61" name="Shape 61"/>
          <p:cNvSpPr txBox="1"/>
          <p:nvPr>
            <p:ph idx="1" type="body"/>
          </p:nvPr>
        </p:nvSpPr>
        <p:spPr>
          <a:xfrm>
            <a:off y="413825" x="457200"/>
            <a:ext cy="4076999" cx="8229600"/>
          </a:xfrm>
          <a:prstGeom prst="rect">
            <a:avLst/>
          </a:prstGeom>
        </p:spPr>
        <p:txBody>
          <a:bodyPr bIns="91425" rIns="91425" lIns="91425" tIns="91425" anchor="t" anchorCtr="0">
            <a:noAutofit/>
          </a:bodyPr>
          <a:lstStyle/>
          <a:p>
            <a:pPr rtl="0">
              <a:spcBef>
                <a:spcPts val="0"/>
              </a:spcBef>
              <a:buNone/>
            </a:pPr>
            <a:r>
              <a:rPr b="1" lang="en"/>
              <a:t>4. Open Learning</a:t>
            </a:r>
          </a:p>
          <a:p>
            <a:pPr rtl="0" lvl="0" indent="-381000" marL="457200">
              <a:spcBef>
                <a:spcPts val="0"/>
              </a:spcBef>
              <a:buClr>
                <a:schemeClr val="dk1"/>
              </a:buClr>
              <a:buSzPct val="100000"/>
              <a:buFont typeface="Arial"/>
              <a:buChar char="-"/>
            </a:pPr>
            <a:r>
              <a:rPr sz="2400" lang="en"/>
              <a:t>Online learning communities</a:t>
            </a:r>
          </a:p>
          <a:p>
            <a:pPr rtl="0" lvl="0" indent="-381000" marL="457200">
              <a:spcBef>
                <a:spcPts val="0"/>
              </a:spcBef>
              <a:buClr>
                <a:schemeClr val="dk1"/>
              </a:buClr>
              <a:buSzPct val="100000"/>
              <a:buFont typeface="Arial"/>
              <a:buChar char="-"/>
            </a:pPr>
            <a:r>
              <a:rPr sz="2400" lang="en"/>
              <a:t>Making content publ</a:t>
            </a:r>
          </a:p>
          <a:p>
            <a:pPr rtl="0" lvl="0" indent="-381000" marL="457200">
              <a:spcBef>
                <a:spcPts val="0"/>
              </a:spcBef>
              <a:buClr>
                <a:schemeClr val="dk1"/>
              </a:buClr>
              <a:buSzPct val="100000"/>
              <a:buFont typeface="Arial"/>
              <a:buChar char="-"/>
            </a:pPr>
            <a:r>
              <a:rPr sz="2400" lang="en"/>
              <a:t>MIT opencourseware</a:t>
            </a:r>
          </a:p>
          <a:p>
            <a:pPr rtl="0" lvl="0" indent="-381000" marL="457200">
              <a:spcBef>
                <a:spcPts val="0"/>
              </a:spcBef>
              <a:buClr>
                <a:schemeClr val="dk1"/>
              </a:buClr>
              <a:buSzPct val="100000"/>
              <a:buFont typeface="Arial"/>
              <a:buChar char="-"/>
            </a:pPr>
            <a:r>
              <a:rPr u="sng" sz="2400" lang="en">
                <a:solidFill>
                  <a:schemeClr val="hlink"/>
                </a:solidFill>
                <a:hlinkClick r:id="rId3"/>
              </a:rPr>
              <a:t>Innovation Challenge</a:t>
            </a:r>
          </a:p>
          <a:p>
            <a:pPr rtl="0">
              <a:spcBef>
                <a:spcPts val="0"/>
              </a:spcBef>
              <a:buNone/>
            </a:pPr>
            <a:r>
              <a:t/>
            </a:r>
            <a:endParaRPr sz="1100"/>
          </a:p>
          <a:p>
            <a:pPr rtl="0">
              <a:spcBef>
                <a:spcPts val="0"/>
              </a:spcBef>
              <a:buNone/>
            </a:pPr>
            <a:r>
              <a:t/>
            </a:r>
            <a:endParaRPr sz="2400"/>
          </a:p>
          <a:p>
            <a:pPr lvl="0">
              <a:spcBef>
                <a:spcPts val="0"/>
              </a:spcBef>
              <a:buNone/>
            </a:pPr>
            <a:r>
              <a:t/>
            </a:r>
            <a:endParaRPr sz="2400"/>
          </a:p>
        </p:txBody>
      </p:sp>
      <p:pic>
        <p:nvPicPr>
          <p:cNvPr id="62" name="Shape 62"/>
          <p:cNvPicPr preferRelativeResize="0"/>
          <p:nvPr/>
        </p:nvPicPr>
        <p:blipFill rotWithShape="1">
          <a:blip r:embed="rId4">
            <a:alphaModFix/>
          </a:blip>
          <a:srcRect t="13157" b="6957" r="4333" l="6872"/>
          <a:stretch/>
        </p:blipFill>
        <p:spPr>
          <a:xfrm>
            <a:off y="2018875" x="4150650"/>
            <a:ext cy="2550849" cx="4783348"/>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y="0" x="0"/>
          <a:ext cy="0" cx="0"/>
          <a:chOff y="0" x="0"/>
          <a:chExt cy="0" cx="0"/>
        </a:xfrm>
      </p:grpSpPr>
      <p:sp>
        <p:nvSpPr>
          <p:cNvPr id="67" name="Shape 6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pic>
        <p:nvPicPr>
          <p:cNvPr id="68" name="Shape 68"/>
          <p:cNvPicPr preferRelativeResize="0"/>
          <p:nvPr/>
        </p:nvPicPr>
        <p:blipFill>
          <a:blip r:embed="rId3">
            <a:alphaModFix/>
          </a:blip>
          <a:stretch>
            <a:fillRect/>
          </a:stretch>
        </p:blipFill>
        <p:spPr>
          <a:xfrm>
            <a:off y="0" x="3877608"/>
            <a:ext cy="5143499" cx="5266381"/>
          </a:xfrm>
          <a:prstGeom prst="rect">
            <a:avLst/>
          </a:prstGeom>
          <a:noFill/>
          <a:ln>
            <a:noFill/>
          </a:ln>
        </p:spPr>
      </p:pic>
      <p:sp>
        <p:nvSpPr>
          <p:cNvPr id="69" name="Shape 69"/>
          <p:cNvSpPr txBox="1"/>
          <p:nvPr/>
        </p:nvSpPr>
        <p:spPr>
          <a:xfrm>
            <a:off y="268550" x="457200"/>
            <a:ext cy="1724699" cx="3000000"/>
          </a:xfrm>
          <a:prstGeom prst="rect">
            <a:avLst/>
          </a:prstGeom>
          <a:noFill/>
          <a:ln>
            <a:noFill/>
          </a:ln>
        </p:spPr>
        <p:txBody>
          <a:bodyPr bIns="91425" rIns="91425" lIns="91425" tIns="91425" anchor="ctr" anchorCtr="0">
            <a:noAutofit/>
          </a:bodyPr>
          <a:lstStyle/>
          <a:p>
            <a:pPr rtl="0" lvl="0">
              <a:spcBef>
                <a:spcPts val="600"/>
              </a:spcBef>
              <a:buNone/>
            </a:pPr>
            <a:r>
              <a:rPr b="1" sz="3000" lang="en">
                <a:solidFill>
                  <a:schemeClr val="dk1"/>
                </a:solidFill>
              </a:rPr>
              <a:t>5. Connected Learning</a:t>
            </a:r>
          </a:p>
          <a:p>
            <a:pPr rtl="0" lvl="0">
              <a:spcBef>
                <a:spcPts val="600"/>
              </a:spcBef>
              <a:buNone/>
            </a:pPr>
            <a:r>
              <a:t/>
            </a:r>
            <a:endParaRPr sz="1800"/>
          </a:p>
        </p:txBody>
      </p:sp>
      <p:sp>
        <p:nvSpPr>
          <p:cNvPr id="70" name="Shape 70"/>
          <p:cNvSpPr txBox="1"/>
          <p:nvPr/>
        </p:nvSpPr>
        <p:spPr>
          <a:xfrm>
            <a:off y="1665450" x="547425"/>
            <a:ext cy="694199" cx="5949000"/>
          </a:xfrm>
          <a:prstGeom prst="rect">
            <a:avLst/>
          </a:prstGeom>
          <a:noFill/>
          <a:ln>
            <a:noFill/>
          </a:ln>
        </p:spPr>
        <p:txBody>
          <a:bodyPr bIns="91425" rIns="91425" lIns="91425" tIns="91425" anchor="t" anchorCtr="0">
            <a:noAutofit/>
          </a:bodyPr>
          <a:lstStyle/>
          <a:p>
            <a:pPr rtl="0" lvl="0">
              <a:spcBef>
                <a:spcPts val="0"/>
              </a:spcBef>
              <a:buNone/>
            </a:pPr>
            <a:r>
              <a:rPr b="1" lang="en"/>
              <a:t>Learning Principles:</a:t>
            </a:r>
          </a:p>
          <a:p>
            <a:pPr rtl="0" lvl="0" indent="-317500" marL="457200">
              <a:spcBef>
                <a:spcPts val="0"/>
              </a:spcBef>
              <a:buClr>
                <a:srgbClr val="000000"/>
              </a:buClr>
              <a:buSzPct val="100000"/>
              <a:buFont typeface="Arial"/>
              <a:buChar char="●"/>
            </a:pPr>
            <a:r>
              <a:rPr lang="en"/>
              <a:t>Interest-powered</a:t>
            </a:r>
          </a:p>
          <a:p>
            <a:pPr rtl="0" lvl="0" indent="-317500" marL="457200">
              <a:spcBef>
                <a:spcPts val="0"/>
              </a:spcBef>
              <a:buClr>
                <a:srgbClr val="000000"/>
              </a:buClr>
              <a:buSzPct val="100000"/>
              <a:buFont typeface="Arial"/>
              <a:buChar char="●"/>
            </a:pPr>
            <a:r>
              <a:rPr lang="en"/>
              <a:t>Peer-supported</a:t>
            </a:r>
          </a:p>
          <a:p>
            <a:pPr rtl="0" lvl="0" indent="-317500" marL="457200">
              <a:spcBef>
                <a:spcPts val="0"/>
              </a:spcBef>
              <a:buClr>
                <a:srgbClr val="000000"/>
              </a:buClr>
              <a:buSzPct val="100000"/>
              <a:buFont typeface="Arial"/>
              <a:buChar char="●"/>
            </a:pPr>
            <a:r>
              <a:rPr lang="en"/>
              <a:t>Academically oriented</a:t>
            </a:r>
          </a:p>
          <a:p>
            <a:pPr rtl="0">
              <a:spcBef>
                <a:spcPts val="0"/>
              </a:spcBef>
              <a:buNone/>
            </a:pPr>
            <a:r>
              <a:t/>
            </a:r>
            <a:endParaRPr/>
          </a:p>
          <a:p>
            <a:pPr rtl="0" lvl="0">
              <a:spcBef>
                <a:spcPts val="0"/>
              </a:spcBef>
              <a:buClr>
                <a:schemeClr val="dk1"/>
              </a:buClr>
              <a:buSzPct val="78571"/>
              <a:buFont typeface="Arial"/>
              <a:buNone/>
            </a:pPr>
            <a:r>
              <a:rPr b="1" lang="en"/>
              <a:t>Design Principles</a:t>
            </a:r>
          </a:p>
          <a:p>
            <a:pPr rtl="0" lvl="0" indent="-317500" marL="457200">
              <a:spcBef>
                <a:spcPts val="0"/>
              </a:spcBef>
              <a:buClr>
                <a:srgbClr val="000000"/>
              </a:buClr>
              <a:buSzPct val="100000"/>
              <a:buFont typeface="Arial"/>
              <a:buChar char="●"/>
            </a:pPr>
            <a:r>
              <a:rPr lang="en"/>
              <a:t>Production-centered</a:t>
            </a:r>
          </a:p>
          <a:p>
            <a:pPr rtl="0" lvl="0" indent="-317500" marL="457200">
              <a:spcBef>
                <a:spcPts val="0"/>
              </a:spcBef>
              <a:buClr>
                <a:srgbClr val="000000"/>
              </a:buClr>
              <a:buSzPct val="100000"/>
              <a:buFont typeface="Arial"/>
              <a:buChar char="●"/>
            </a:pPr>
            <a:r>
              <a:rPr lang="en"/>
              <a:t>Openly networked</a:t>
            </a:r>
          </a:p>
          <a:p>
            <a:pPr rtl="0" lvl="0" indent="-317500" marL="457200">
              <a:spcBef>
                <a:spcPts val="0"/>
              </a:spcBef>
              <a:buClr>
                <a:srgbClr val="000000"/>
              </a:buClr>
              <a:buSzPct val="100000"/>
              <a:buFont typeface="Arial"/>
              <a:buChar char="●"/>
            </a:pPr>
            <a:r>
              <a:rPr lang="en"/>
              <a:t>Shared purpose</a:t>
            </a:r>
          </a:p>
          <a:p>
            <a:pPr>
              <a:spcBef>
                <a:spcPts val="0"/>
              </a:spcBef>
              <a:buNone/>
            </a:pPr>
            <a:r>
              <a:t/>
            </a:r>
            <a:endParaRPr/>
          </a:p>
        </p:txBody>
      </p:sp>
      <p:sp>
        <p:nvSpPr>
          <p:cNvPr id="71" name="Shape 71"/>
          <p:cNvSpPr txBox="1"/>
          <p:nvPr/>
        </p:nvSpPr>
        <p:spPr>
          <a:xfrm>
            <a:off y="2829950" x="457200"/>
            <a:ext cy="3000000" cx="3000000"/>
          </a:xfrm>
          <a:prstGeom prst="rect">
            <a:avLst/>
          </a:prstGeom>
          <a:noFill/>
          <a:ln>
            <a:noFill/>
          </a:ln>
        </p:spPr>
        <p:txBody>
          <a:bodyPr bIns="91425" rIns="91425" lIns="91425" tIns="91425" anchor="ctr" anchorCtr="0">
            <a:noAutofit/>
          </a:bodyPr>
          <a:lstStyle/>
          <a:p>
            <a:pPr rtl="0">
              <a:spcBef>
                <a:spcPts val="0"/>
              </a:spcBef>
              <a:buNone/>
            </a:pPr>
            <a:r>
              <a:rPr u="sng" sz="1800" lang="en">
                <a:solidFill>
                  <a:schemeClr val="hlink"/>
                </a:solidFill>
                <a:hlinkClick r:id="rId4"/>
              </a:rPr>
              <a:t>Institute of Play Video</a:t>
            </a:r>
          </a:p>
          <a:p>
            <a:pPr rtl="0" lvl="0">
              <a:spcBef>
                <a:spcPts val="0"/>
              </a:spcBef>
              <a:buNone/>
            </a:pPr>
            <a:r>
              <a:rPr u="sng" lang="en">
                <a:solidFill>
                  <a:schemeClr val="hlink"/>
                </a:solidFill>
                <a:hlinkClick r:id="rId5"/>
              </a:rPr>
              <a:t>Quest to Learn Video</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title"/>
          </p:nvPr>
        </p:nvSpPr>
        <p:spPr>
          <a:xfrm>
            <a:off y="205977" x="457200"/>
            <a:ext cy="3077399" cx="8229600"/>
          </a:xfrm>
          <a:prstGeom prst="rect">
            <a:avLst/>
          </a:prstGeom>
        </p:spPr>
        <p:txBody>
          <a:bodyPr bIns="91425" rIns="91425" lIns="91425" tIns="91425" anchor="b" anchorCtr="0">
            <a:noAutofit/>
          </a:bodyPr>
          <a:lstStyle/>
          <a:p>
            <a:pPr>
              <a:spcBef>
                <a:spcPts val="0"/>
              </a:spcBef>
              <a:buNone/>
            </a:pPr>
            <a:r>
              <a:rPr lang="en"/>
              <a:t>What do these strategies have in common? How do they differ?</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y="0" x="0"/>
          <a:ext cy="0" cx="0"/>
          <a:chOff y="0" x="0"/>
          <a:chExt cy="0" cx="0"/>
        </a:xfrm>
      </p:grpSpPr>
      <p:sp>
        <p:nvSpPr>
          <p:cNvPr id="81" name="Shape 8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Challenges to Digital Arts Pedagogy</a:t>
            </a:r>
          </a:p>
        </p:txBody>
      </p:sp>
      <p:sp>
        <p:nvSpPr>
          <p:cNvPr id="82" name="Shape 8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AutoNum type="arabicPeriod"/>
            </a:pPr>
            <a:r>
              <a:rPr lang="en"/>
              <a:t>Not enough time</a:t>
            </a:r>
          </a:p>
          <a:p>
            <a:pPr rtl="0" lvl="0" indent="-419100" marL="457200">
              <a:spcBef>
                <a:spcPts val="0"/>
              </a:spcBef>
              <a:buClr>
                <a:schemeClr val="dk1"/>
              </a:buClr>
              <a:buSzPct val="100000"/>
              <a:buFont typeface="Arial"/>
              <a:buAutoNum type="arabicPeriod"/>
            </a:pPr>
            <a:r>
              <a:rPr lang="en"/>
              <a:t>Obsolescence and incompatibility</a:t>
            </a:r>
          </a:p>
          <a:p>
            <a:pPr rtl="0" lvl="0" indent="-419100" marL="457200">
              <a:spcBef>
                <a:spcPts val="0"/>
              </a:spcBef>
              <a:buClr>
                <a:schemeClr val="dk1"/>
              </a:buClr>
              <a:buSzPct val="100000"/>
              <a:buFont typeface="Arial"/>
              <a:buAutoNum type="arabicPeriod"/>
            </a:pPr>
            <a:r>
              <a:rPr lang="en"/>
              <a:t>Competing forces of change and resistance</a:t>
            </a:r>
          </a:p>
          <a:p>
            <a:pPr rtl="0" lvl="0" indent="-419100" marL="457200">
              <a:spcBef>
                <a:spcPts val="0"/>
              </a:spcBef>
              <a:buClr>
                <a:schemeClr val="dk1"/>
              </a:buClr>
              <a:buSzPct val="100000"/>
              <a:buFont typeface="Arial"/>
              <a:buAutoNum type="arabicPeriod"/>
            </a:pPr>
            <a:r>
              <a:rPr lang="en"/>
              <a:t>Online social networking and participatory culture</a:t>
            </a:r>
          </a:p>
          <a:p>
            <a:pPr rtl="0" lvl="0" indent="-419100" marL="457200">
              <a:spcBef>
                <a:spcPts val="0"/>
              </a:spcBef>
              <a:buClr>
                <a:schemeClr val="dk1"/>
              </a:buClr>
              <a:buSzPct val="100000"/>
              <a:buFont typeface="Arial"/>
              <a:buAutoNum type="arabicPeriod"/>
            </a:pPr>
            <a:r>
              <a:rPr lang="en"/>
              <a:t>Technology pedagogy is not just about technology</a:t>
            </a:r>
          </a:p>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