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4"/><Relationship Target="../media/image19.jpg" Type="http://schemas.openxmlformats.org/officeDocument/2006/relationships/image" Id="rId3"/><Relationship Target="http://headlessmind.tumblr.com/" Type="http://schemas.openxmlformats.org/officeDocument/2006/relationships/hyperlink" TargetMode="External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denis-darzacq.com/hyper2010-vignettes.htm" Type="http://schemas.openxmlformats.org/officeDocument/2006/relationships/hyperlink" TargetMode="External" Id="rId4"/><Relationship Target="../media/image21.jpg" Type="http://schemas.openxmlformats.org/officeDocument/2006/relationships/image" Id="rId3"/><Relationship Target="../media/image18.jp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learn.walkerart.org/karawalker/Main/TechniquesAndMedia" Type="http://schemas.openxmlformats.org/officeDocument/2006/relationships/hyperlink" TargetMode="External" Id="rId4"/><Relationship Target="../media/image22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4"/><Relationship Target="../media/image17.jpg" Type="http://schemas.openxmlformats.org/officeDocument/2006/relationships/image" Id="rId3"/><Relationship Target="http://nusraqureshi.com/" Type="http://schemas.openxmlformats.org/officeDocument/2006/relationships/hyperlink" TargetMode="External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4"/><Relationship Target="../media/image03.jpg" Type="http://schemas.openxmlformats.org/officeDocument/2006/relationships/image" Id="rId3"/><Relationship Target="../media/image02.jp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nytimes.com/interactive/magazine/photo-essays-index.html?_r=0" Type="http://schemas.openxmlformats.org/officeDocument/2006/relationships/hyperlink" TargetMode="External" Id="rId4"/><Relationship Target="../media/image01.gif" Type="http://schemas.openxmlformats.org/officeDocument/2006/relationships/image" Id="rId3"/><Relationship Target="http://www.motherjones.com/photoessays" Type="http://schemas.openxmlformats.org/officeDocument/2006/relationships/hyperlink" TargetMode="External" Id="rId6"/><Relationship Target="http://www.thephotoessay.com/" Type="http://schemas.openxmlformats.org/officeDocument/2006/relationships/hyperlink" TargetMode="External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jr-art.net/" Type="http://schemas.openxmlformats.org/officeDocument/2006/relationships/hyperlink" TargetMode="External" Id="rId4"/><Relationship Target="../media/image05.jpg" Type="http://schemas.openxmlformats.org/officeDocument/2006/relationships/image" Id="rId3"/><Relationship Target="../media/image10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3.jpg" Type="http://schemas.openxmlformats.org/officeDocument/2006/relationships/image" Id="rId3"/><Relationship Target="http://store.lumi.co/" Type="http://schemas.openxmlformats.org/officeDocument/2006/relationships/hyperlink" TargetMode="External" Id="rId6"/><Relationship Target="../media/image11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4"/><Relationship Target="http://www.walkerart.org/collections/artworks/who-am-we " Type="http://schemas.openxmlformats.org/officeDocument/2006/relationships/hyperlink" TargetMode="External" Id="rId3"/><Relationship Target="../media/image15.jpg" Type="http://schemas.openxmlformats.org/officeDocument/2006/relationships/image" Id="rId6"/><Relationship Target="../media/image14.jpg" Type="http://schemas.openxmlformats.org/officeDocument/2006/relationships/image" Id="rId5"/><Relationship Target="http://www.mazaika.com/mazaika.html" Type="http://schemas.openxmlformats.org/officeDocument/2006/relationships/hyperlink" TargetMode="External" Id="rId8"/><Relationship Target="http://www.helenmarshall.co.uk/peoples-monarch.html" Type="http://schemas.openxmlformats.org/officeDocument/2006/relationships/hyperlink" TargetMode="External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Experiments in Photography &amp; Painting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Media + Materials | Fall 2014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Pratt Institute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Pinhole Cameras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9212" x="404525"/>
            <a:ext cy="2697974" cx="404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62" x="4127900"/>
            <a:ext cy="3503875" cx="467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y="4567250" x="42036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u="sng" sz="1000" lang="en">
                <a:solidFill>
                  <a:schemeClr val="hlink"/>
                </a:solidFill>
                <a:hlinkClick r:id="rId5"/>
              </a:rPr>
              <a:t>Peter Maarseveen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Time Lapse &amp; Light Experiments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0"/>
            <a:ext cy="39840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y="4753375" x="7952800"/>
            <a:ext cy="293999" cx="110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>
                <a:solidFill>
                  <a:schemeClr val="dk1"/>
                </a:solidFill>
              </a:rPr>
              <a:t>Lincoln Harris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Digital Applications: Photoshop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9625" x="559000"/>
            <a:ext cy="3492049" cx="52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y="4771675" x="5590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u="sng" sz="1100" lang="en">
                <a:solidFill>
                  <a:schemeClr val="dk1"/>
                </a:solidFill>
                <a:hlinkClick r:id="rId4"/>
              </a:rPr>
              <a:t>Denis Darzacq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776475" x="5867400"/>
            <a:ext cy="1748824" cx="322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y="3604575" x="59491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Ishac Bertran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Silouhettes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56300" x="0"/>
            <a:ext cy="2830900" cx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y="4317225" x="846925"/>
            <a:ext cy="457200" cx="425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u="sng" sz="1000" lang="en">
                <a:solidFill>
                  <a:schemeClr val="hlink"/>
                </a:solidFill>
                <a:hlinkClick r:id="rId4"/>
              </a:rPr>
              <a:t>Kara Walker</a:t>
            </a:r>
            <a:r>
              <a:rPr sz="1000" lang="en"/>
              <a:t>, 1995, The Means to an End: A Shadow Drama in Five Acts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Collage &amp; Painting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21998" x="609648"/>
            <a:ext cy="3615425" cx="26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22003" x="3379650"/>
            <a:ext cy="3615424" cx="4869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y="4629600" x="34909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u="sng" sz="1000" lang="en">
                <a:solidFill>
                  <a:schemeClr val="hlink"/>
                </a:solidFill>
                <a:hlinkClick r:id="rId5"/>
              </a:rPr>
              <a:t>Nusra Latif Qureshi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84492" x="476475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Visual Culture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89250" x="538025"/>
            <a:ext cy="2400300" cx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y="4235375" x="594525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Edvard Munch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89253" x="3368253"/>
            <a:ext cy="2400299" cx="299738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y="4235375" x="3401750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Ansel Adams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754874" x="7022950"/>
            <a:ext cy="2480500" cx="163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y="4227825" x="7056450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Spike Lee</a:t>
            </a:r>
          </a:p>
        </p:txBody>
      </p:sp>
      <p:sp>
        <p:nvSpPr>
          <p:cNvPr id="36" name="Shape 36"/>
          <p:cNvSpPr/>
          <p:nvPr/>
        </p:nvSpPr>
        <p:spPr>
          <a:xfrm>
            <a:off y="2679550" x="2704675"/>
            <a:ext cy="192599" cx="2594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y="2679550" x="6564550"/>
            <a:ext cy="192599" cx="2594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y="1370225" x="538025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000" lang="en"/>
              <a:t>PAINTING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y="1419925" x="4048250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000" lang="en"/>
              <a:t>PHOTOGRAPHY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y="1419925" x="6955975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000" lang="en"/>
              <a:t>FILM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6675" x="424501"/>
            <a:ext cy="4366474" cx="340224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y="4630625" x="424500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Robert Mapplethorpe</a:t>
            </a:r>
          </a:p>
        </p:txBody>
      </p:sp>
      <p:sp>
        <p:nvSpPr>
          <p:cNvPr id="47" name="Shape 47"/>
          <p:cNvSpPr txBox="1"/>
          <p:nvPr>
            <p:ph type="ctrTitle"/>
          </p:nvPr>
        </p:nvSpPr>
        <p:spPr>
          <a:xfrm>
            <a:off y="-233700" x="3743000"/>
            <a:ext cy="1159799" cx="47739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Image, Symbol, Myth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33350" x="3931900"/>
            <a:ext cy="2849799" cx="48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y="4630625" x="3931900"/>
            <a:ext cy="293099" cx="179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Cindy Sherman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y="878575" x="4682975"/>
            <a:ext cy="807300" cx="2032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sz="1000" lang="en"/>
              <a:t>Looking for meaning</a:t>
            </a:r>
          </a:p>
          <a:p>
            <a:pPr rtl="0">
              <a:spcBef>
                <a:spcPts val="0"/>
              </a:spcBef>
              <a:buNone/>
            </a:pPr>
            <a:r>
              <a:rPr sz="1000" lang="en"/>
              <a:t>Creative Storytelling</a:t>
            </a:r>
          </a:p>
          <a:p>
            <a:pPr rtl="0">
              <a:spcBef>
                <a:spcPts val="0"/>
              </a:spcBef>
              <a:buNone/>
            </a:pPr>
            <a:r>
              <a:rPr sz="1000" lang="en"/>
              <a:t>Imaginative Play</a:t>
            </a:r>
          </a:p>
          <a:p>
            <a:pPr rtl="0" lvl="0">
              <a:spcBef>
                <a:spcPts val="0"/>
              </a:spcBef>
              <a:buNone/>
            </a:pPr>
            <a:r>
              <a:rPr sz="1000" lang="en"/>
              <a:t>Composition and Form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Photographic Essay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589578"/>
            <a:ext cy="3717774" cx="762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y="4781150" x="5895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Drury Brennan, Japan, 2005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y="4781150" x="33411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u="sng" sz="1000" lang="en">
                <a:solidFill>
                  <a:schemeClr val="hlink"/>
                </a:solidFill>
                <a:hlinkClick r:id="rId4"/>
              </a:rPr>
              <a:t>NY Times</a:t>
            </a:r>
            <a:r>
              <a:rPr sz="1000" lang="en"/>
              <a:t>    |     </a:t>
            </a:r>
            <a:r>
              <a:rPr u="sng" sz="1000" lang="en">
                <a:solidFill>
                  <a:schemeClr val="hlink"/>
                </a:solidFill>
                <a:hlinkClick r:id="rId5"/>
              </a:rPr>
              <a:t>Photoessay</a:t>
            </a:r>
            <a:r>
              <a:rPr sz="1000" lang="en"/>
              <a:t>      |       </a:t>
            </a:r>
            <a:r>
              <a:rPr u="sng" sz="1000" lang="en">
                <a:solidFill>
                  <a:schemeClr val="hlink"/>
                </a:solidFill>
                <a:hlinkClick r:id="rId6"/>
              </a:rPr>
              <a:t>Mother Jones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Portraiture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11400" x="572375"/>
            <a:ext cy="3718974" cx="52626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y="4705800" x="5744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u="sng" sz="1000" lang="en">
                <a:solidFill>
                  <a:schemeClr val="hlink"/>
                </a:solidFill>
                <a:hlinkClick r:id="rId4"/>
              </a:rPr>
              <a:t>JR, 2007, Face to Face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4771675" x="64861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Van Gogh, Self-Portrait 1889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011400" x="5948725"/>
            <a:ext cy="3718975" cx="299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0951" x="773475"/>
            <a:ext cy="4672799" cx="70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Cyanotypes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531049"/>
            <a:ext cy="3623400" cx="36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y="4686775" x="5937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Christian Marclay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20399" x="4251299"/>
            <a:ext cy="3573599" cx="27648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y="4686775" x="42513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NYPL Archive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120400" x="7155028"/>
            <a:ext cy="2197149" cx="16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3524525" x="71550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Michael Herin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y="4320800" x="74190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6"/>
              </a:rPr>
              <a:t>LUMI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t="7230" b="6584" r="5982" l="5779"/>
          <a:stretch/>
        </p:blipFill>
        <p:spPr>
          <a:xfrm>
            <a:off y="1130450" x="577775"/>
            <a:ext cy="3525899" cx="45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82800" x="5350050"/>
            <a:ext cy="3473550" cx="273977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y="4656350" x="54326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Gabriel Van Ingen</a:t>
            </a:r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Caffenol Development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 Mosaic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4699275" x="4019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sz="1100" lang="en">
                <a:solidFill>
                  <a:srgbClr val="3E3E3E"/>
                </a:solidFill>
                <a:hlinkClick r:id="rId3"/>
              </a:rPr>
              <a:t>Do Ho Suh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62" x="499250"/>
            <a:ext cy="3571875" cx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768350" x="2813812"/>
            <a:ext cy="1866900" cx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063372" x="5385075"/>
            <a:ext cy="1987199" cx="35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y="3093200" x="53850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1100" lang="en">
                <a:solidFill>
                  <a:schemeClr val="hlink"/>
                </a:solidFill>
                <a:hlinkClick r:id="rId7"/>
              </a:rPr>
              <a:t>Helen Marshall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y="3918850" x="59620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8"/>
              </a:rPr>
              <a:t>Mazaika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http://www.macosaix.net/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