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C2B4-2769-2D48-8285-DA2ED2E25FC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17AB3-90A1-FC47-B401-0289ACB897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Realism </a:t>
            </a:r>
            <a:endParaRPr lang="en-US" b="1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rator Std"/>
                <a:cs typeface="Orator Std"/>
              </a:rPr>
              <a:t>P</a:t>
            </a:r>
            <a:r>
              <a:rPr lang="en-US" b="1" dirty="0" smtClean="0">
                <a:latin typeface="Orator Std"/>
                <a:cs typeface="Orator Std"/>
              </a:rPr>
              <a:t>edagogy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Orator Std"/>
                <a:cs typeface="Orator Std"/>
              </a:rPr>
              <a:t>Taking into account the intellectual ability/level in teaching and learning (age, character…)</a:t>
            </a:r>
          </a:p>
          <a:p>
            <a:r>
              <a:rPr lang="en-US" dirty="0" smtClean="0">
                <a:latin typeface="Orator Std"/>
                <a:cs typeface="Orator Std"/>
              </a:rPr>
              <a:t>Stages</a:t>
            </a:r>
          </a:p>
          <a:p>
            <a:r>
              <a:rPr lang="en-US" dirty="0" smtClean="0">
                <a:latin typeface="Orator Std"/>
                <a:cs typeface="Orator Std"/>
              </a:rPr>
              <a:t>Education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Reason: scientific approach, theoretical philosophy; the universal</a:t>
            </a:r>
          </a:p>
          <a:p>
            <a:pPr lvl="2"/>
            <a:r>
              <a:rPr lang="en-US" dirty="0" smtClean="0">
                <a:latin typeface="Orator Std"/>
                <a:cs typeface="Orator Std"/>
              </a:rPr>
              <a:t>“To teach is to indicate the causes of all things” (Hummel, 1993, p.8)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Habit: “active learning” –we learn by doing them –imitation, experience and memory</a:t>
            </a:r>
          </a:p>
          <a:p>
            <a:r>
              <a:rPr lang="en-US" dirty="0" smtClean="0">
                <a:latin typeface="Orator Std"/>
                <a:cs typeface="Orator Std"/>
              </a:rPr>
              <a:t>Governed by pleasure AND pain</a:t>
            </a:r>
          </a:p>
          <a:p>
            <a:endParaRPr lang="en-US" dirty="0" smtClean="0">
              <a:latin typeface="Orator Std"/>
              <a:cs typeface="Orator Std"/>
            </a:endParaRPr>
          </a:p>
          <a:p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Pedagogy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ator Std"/>
                <a:cs typeface="Orator Std"/>
              </a:rPr>
              <a:t>Language: “essential instrument of education”</a:t>
            </a:r>
          </a:p>
          <a:p>
            <a:r>
              <a:rPr lang="en-US" dirty="0" smtClean="0">
                <a:latin typeface="Orator Std"/>
                <a:cs typeface="Orator Std"/>
              </a:rPr>
              <a:t>Education through reason: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Induction or </a:t>
            </a:r>
            <a:r>
              <a:rPr lang="en-US" i="1" dirty="0" smtClean="0">
                <a:latin typeface="Orator Std"/>
                <a:cs typeface="Orator Std"/>
              </a:rPr>
              <a:t>epagoge </a:t>
            </a:r>
            <a:r>
              <a:rPr lang="en-US" dirty="0" smtClean="0">
                <a:latin typeface="Orator Std"/>
                <a:cs typeface="Orator Std"/>
              </a:rPr>
              <a:t>(experiences)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Demonstration </a:t>
            </a:r>
          </a:p>
          <a:p>
            <a:endParaRPr lang="en-US" dirty="0" smtClean="0">
              <a:latin typeface="Orator Std"/>
              <a:cs typeface="Orator Std"/>
            </a:endParaRPr>
          </a:p>
          <a:p>
            <a:endParaRPr lang="en-US" dirty="0" smtClean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rator Std"/>
                <a:cs typeface="Orator Std"/>
              </a:rPr>
              <a:t>17</a:t>
            </a:r>
            <a:r>
              <a:rPr lang="en-US" b="1" baseline="30000" dirty="0" smtClean="0">
                <a:latin typeface="Orator Std"/>
                <a:cs typeface="Orator Std"/>
              </a:rPr>
              <a:t>th</a:t>
            </a:r>
            <a:r>
              <a:rPr lang="en-US" b="1" dirty="0" smtClean="0">
                <a:latin typeface="Orator Std"/>
                <a:cs typeface="Orator Std"/>
              </a:rPr>
              <a:t>-18</a:t>
            </a:r>
            <a:r>
              <a:rPr lang="en-US" b="1" baseline="30000" dirty="0" smtClean="0">
                <a:latin typeface="Orator Std"/>
                <a:cs typeface="Orator Std"/>
              </a:rPr>
              <a:t>th</a:t>
            </a:r>
            <a:r>
              <a:rPr lang="en-US" b="1" dirty="0" smtClean="0">
                <a:latin typeface="Orator Std"/>
                <a:cs typeface="Orator Std"/>
              </a:rPr>
              <a:t> Century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Orator Std"/>
                <a:cs typeface="Orator Std"/>
              </a:rPr>
              <a:t>John Amos Comenius</a:t>
            </a:r>
          </a:p>
          <a:p>
            <a:pPr lvl="1"/>
            <a:r>
              <a:rPr lang="en-US" i="1" dirty="0" err="1" smtClean="0">
                <a:latin typeface="Orator Std"/>
                <a:cs typeface="Orator Std"/>
              </a:rPr>
              <a:t>Orbius</a:t>
            </a:r>
            <a:r>
              <a:rPr lang="en-US" i="1" dirty="0" smtClean="0">
                <a:latin typeface="Orator Std"/>
                <a:cs typeface="Orator Std"/>
              </a:rPr>
              <a:t> </a:t>
            </a:r>
            <a:r>
              <a:rPr lang="en-US" i="1" dirty="0" err="1" smtClean="0">
                <a:latin typeface="Orator Std"/>
                <a:cs typeface="Orator Std"/>
              </a:rPr>
              <a:t>Pictus</a:t>
            </a:r>
            <a:r>
              <a:rPr lang="en-US" i="1" dirty="0" smtClean="0">
                <a:latin typeface="Orator Std"/>
                <a:cs typeface="Orator Std"/>
              </a:rPr>
              <a:t> </a:t>
            </a:r>
            <a:r>
              <a:rPr lang="en-US" dirty="0" smtClean="0">
                <a:latin typeface="Orator Std"/>
                <a:cs typeface="Orator Std"/>
              </a:rPr>
              <a:t>(1658)</a:t>
            </a:r>
          </a:p>
          <a:p>
            <a:pPr lvl="1"/>
            <a:r>
              <a:rPr lang="en-US" i="1" dirty="0" smtClean="0">
                <a:latin typeface="Orator Std"/>
                <a:cs typeface="Orator Std"/>
              </a:rPr>
              <a:t>Human mind = mirror </a:t>
            </a:r>
          </a:p>
          <a:p>
            <a:r>
              <a:rPr lang="en-US" b="1" dirty="0" smtClean="0">
                <a:latin typeface="Orator Std"/>
                <a:cs typeface="Orator Std"/>
              </a:rPr>
              <a:t>John Locke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“Ideas are not innate but all experience is the result of impressions made on the mind by external objects” (</a:t>
            </a:r>
            <a:r>
              <a:rPr lang="en-US" dirty="0" err="1" smtClean="0">
                <a:latin typeface="Orator Std"/>
                <a:cs typeface="Orator Std"/>
              </a:rPr>
              <a:t>Maheshwari</a:t>
            </a:r>
            <a:r>
              <a:rPr lang="en-US" dirty="0" smtClean="0">
                <a:latin typeface="Orator Std"/>
                <a:cs typeface="Orator Std"/>
              </a:rPr>
              <a:t>, </a:t>
            </a:r>
            <a:r>
              <a:rPr lang="en-US" dirty="0" err="1" smtClean="0">
                <a:latin typeface="Orator Std"/>
                <a:cs typeface="Orator Std"/>
              </a:rPr>
              <a:t>p</a:t>
            </a:r>
            <a:r>
              <a:rPr lang="en-US" dirty="0" smtClean="0">
                <a:latin typeface="Orator Std"/>
                <a:cs typeface="Orator Std"/>
              </a:rPr>
              <a:t>. 1).</a:t>
            </a:r>
          </a:p>
          <a:p>
            <a:pPr lvl="1"/>
            <a:r>
              <a:rPr lang="en-US" i="1" dirty="0" smtClean="0">
                <a:latin typeface="Orator Std"/>
                <a:cs typeface="Orator Std"/>
              </a:rPr>
              <a:t>Tabula rasa </a:t>
            </a:r>
            <a:r>
              <a:rPr lang="en-US" dirty="0" smtClean="0">
                <a:latin typeface="Orator Std"/>
                <a:cs typeface="Orator Std"/>
              </a:rPr>
              <a:t>= mind as a blank sheet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All ideas come from either sensation or reflection</a:t>
            </a:r>
          </a:p>
          <a:p>
            <a:endParaRPr lang="en-US" dirty="0">
              <a:latin typeface="Orator Std"/>
              <a:cs typeface="Orator St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565" y="1417638"/>
            <a:ext cx="1883461" cy="2130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65" y="3914392"/>
            <a:ext cx="1883461" cy="22117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Epistemology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ator Std"/>
                <a:cs typeface="Orator Std"/>
              </a:rPr>
              <a:t>Object of the external world is presented in consciousness NOT represented</a:t>
            </a:r>
          </a:p>
          <a:p>
            <a:r>
              <a:rPr lang="en-US" dirty="0" smtClean="0">
                <a:latin typeface="Orator Std"/>
                <a:cs typeface="Orator Std"/>
              </a:rPr>
              <a:t>Perception of the object = it </a:t>
            </a:r>
            <a:r>
              <a:rPr lang="en-US" i="1" dirty="0" smtClean="0">
                <a:latin typeface="Orator Std"/>
                <a:cs typeface="Orator Std"/>
              </a:rPr>
              <a:t>is</a:t>
            </a:r>
            <a:r>
              <a:rPr lang="en-US" dirty="0" smtClean="0">
                <a:latin typeface="Orator Std"/>
                <a:cs typeface="Orator Std"/>
              </a:rPr>
              <a:t> there (no in-between)</a:t>
            </a:r>
          </a:p>
          <a:p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Realism &amp; The Child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Orator Std"/>
                <a:cs typeface="Orator Std"/>
              </a:rPr>
              <a:t>Broudy</a:t>
            </a:r>
            <a:r>
              <a:rPr lang="en-US" dirty="0" smtClean="0">
                <a:latin typeface="Orator Std"/>
                <a:cs typeface="Orator Std"/>
              </a:rPr>
              <a:t> Principles: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Appetitive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Self-determination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Self-realization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Self-integration</a:t>
            </a:r>
          </a:p>
          <a:p>
            <a:r>
              <a:rPr lang="en-US" dirty="0" smtClean="0">
                <a:latin typeface="Orator Std"/>
                <a:cs typeface="Orator Std"/>
              </a:rPr>
              <a:t>“Trained” to become a man</a:t>
            </a:r>
          </a:p>
          <a:p>
            <a:r>
              <a:rPr lang="en-US" dirty="0" smtClean="0">
                <a:latin typeface="Orator Std"/>
                <a:cs typeface="Orator Std"/>
              </a:rPr>
              <a:t>Pupil—”machine”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Realism &amp; The Teacher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ator Std"/>
                <a:cs typeface="Orator Std"/>
              </a:rPr>
              <a:t>Teacher = “guide”</a:t>
            </a:r>
          </a:p>
          <a:p>
            <a:r>
              <a:rPr lang="en-US" dirty="0" smtClean="0">
                <a:latin typeface="Orator Std"/>
                <a:cs typeface="Orator Std"/>
              </a:rPr>
              <a:t>Lectures, demos, sensory experiences</a:t>
            </a:r>
          </a:p>
          <a:p>
            <a:r>
              <a:rPr lang="en-US" dirty="0" smtClean="0">
                <a:latin typeface="Orator Std"/>
                <a:cs typeface="Orator Std"/>
              </a:rPr>
              <a:t>Factual presentation </a:t>
            </a:r>
          </a:p>
          <a:p>
            <a:r>
              <a:rPr lang="en-US" dirty="0" smtClean="0">
                <a:latin typeface="Orator Std"/>
                <a:cs typeface="Orator Std"/>
              </a:rPr>
              <a:t>“Master of knowledge”</a:t>
            </a:r>
          </a:p>
          <a:p>
            <a:r>
              <a:rPr lang="en-US" dirty="0" smtClean="0">
                <a:latin typeface="Orator Std"/>
                <a:cs typeface="Orator Std"/>
              </a:rPr>
              <a:t>Strive for mastery of facts and information </a:t>
            </a:r>
          </a:p>
          <a:p>
            <a:endParaRPr lang="en-US" dirty="0" smtClean="0">
              <a:latin typeface="Orator Std"/>
              <a:cs typeface="Orator Std"/>
            </a:endParaRPr>
          </a:p>
          <a:p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Realism &amp; Curriculum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Orator Std"/>
                <a:cs typeface="Orator Std"/>
              </a:rPr>
              <a:t>Humanistic Realism</a:t>
            </a:r>
            <a:r>
              <a:rPr lang="en-US" dirty="0" smtClean="0">
                <a:latin typeface="Orator Std"/>
                <a:cs typeface="Orator Std"/>
              </a:rPr>
              <a:t>—Classical literature—nor for form/style but content/ideas</a:t>
            </a:r>
          </a:p>
          <a:p>
            <a:r>
              <a:rPr lang="en-US" b="1" dirty="0" smtClean="0">
                <a:latin typeface="Orator Std"/>
                <a:cs typeface="Orator Std"/>
              </a:rPr>
              <a:t>Sense-realism</a:t>
            </a:r>
            <a:r>
              <a:rPr lang="en-US" dirty="0" smtClean="0">
                <a:latin typeface="Orator Std"/>
                <a:cs typeface="Orator Std"/>
              </a:rPr>
              <a:t>—study of natural sciences and contemporary life</a:t>
            </a:r>
          </a:p>
          <a:p>
            <a:r>
              <a:rPr lang="en-US" b="1" dirty="0" smtClean="0">
                <a:latin typeface="Orator Std"/>
                <a:cs typeface="Orator Std"/>
              </a:rPr>
              <a:t>Neo-realism</a:t>
            </a:r>
            <a:r>
              <a:rPr lang="en-US" dirty="0" smtClean="0">
                <a:latin typeface="Orator Std"/>
                <a:cs typeface="Orator Std"/>
              </a:rPr>
              <a:t>—physics, humanistic feelings, psychology, sociology, economics, ethics, politics, history, geography, agriculture &amp; varied arts, languages </a:t>
            </a:r>
          </a:p>
          <a:p>
            <a:r>
              <a:rPr lang="en-US" dirty="0" smtClean="0">
                <a:latin typeface="Orator Std"/>
                <a:cs typeface="Orator Std"/>
              </a:rPr>
              <a:t>“The real world” –mathematics*</a:t>
            </a:r>
          </a:p>
          <a:p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References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ator Std"/>
                <a:cs typeface="Orator Std"/>
              </a:rPr>
              <a:t>Hummel, Charles. (1993). “Aristotle.” </a:t>
            </a:r>
            <a:r>
              <a:rPr lang="en-US" i="1" dirty="0" smtClean="0">
                <a:latin typeface="Orator Std"/>
                <a:cs typeface="Orator Std"/>
              </a:rPr>
              <a:t>Prospects: the quarterly review of comparative education. </a:t>
            </a:r>
            <a:r>
              <a:rPr lang="en-US" dirty="0" smtClean="0">
                <a:latin typeface="Orator Std"/>
                <a:cs typeface="Orator Std"/>
              </a:rPr>
              <a:t>UNESCO: International bureau of education.</a:t>
            </a:r>
          </a:p>
          <a:p>
            <a:r>
              <a:rPr lang="en-US" dirty="0" err="1" smtClean="0">
                <a:latin typeface="Orator Std"/>
                <a:cs typeface="Orator Std"/>
              </a:rPr>
              <a:t>Maheshwari</a:t>
            </a:r>
            <a:r>
              <a:rPr lang="en-US" dirty="0" smtClean="0">
                <a:latin typeface="Orator Std"/>
                <a:cs typeface="Orator Std"/>
              </a:rPr>
              <a:t>, V.K. “Realism in Education”</a:t>
            </a:r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Realism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Orator Std"/>
                <a:cs typeface="Orator Std"/>
              </a:rPr>
              <a:t>“It is the perception of a concrete fact or knowledge of the term that signifies that fact” (</a:t>
            </a:r>
            <a:r>
              <a:rPr lang="en-US" dirty="0" err="1" smtClean="0">
                <a:latin typeface="Orator Std"/>
                <a:cs typeface="Orator Std"/>
              </a:rPr>
              <a:t>hummel</a:t>
            </a:r>
            <a:r>
              <a:rPr lang="en-US" dirty="0" smtClean="0">
                <a:latin typeface="Orator Std"/>
                <a:cs typeface="Orator Std"/>
              </a:rPr>
              <a:t>, 1993, </a:t>
            </a:r>
            <a:r>
              <a:rPr lang="en-US" dirty="0" err="1" smtClean="0">
                <a:latin typeface="Orator Std"/>
                <a:cs typeface="Orator Std"/>
              </a:rPr>
              <a:t>p</a:t>
            </a:r>
            <a:r>
              <a:rPr lang="en-US" dirty="0" smtClean="0">
                <a:latin typeface="Orator Std"/>
                <a:cs typeface="Orator Std"/>
              </a:rPr>
              <a:t>. 8-9).</a:t>
            </a:r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Realism?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ator Std"/>
                <a:cs typeface="Orator Std"/>
              </a:rPr>
              <a:t>Reality = independent from mind</a:t>
            </a:r>
          </a:p>
          <a:p>
            <a:r>
              <a:rPr lang="en-US" dirty="0" smtClean="0">
                <a:latin typeface="Orator Std"/>
                <a:cs typeface="Orator Std"/>
              </a:rPr>
              <a:t>Understand objective reality with concrete facts and scientific data</a:t>
            </a:r>
          </a:p>
          <a:p>
            <a:pPr>
              <a:buNone/>
            </a:pPr>
            <a:endParaRPr lang="en-US" dirty="0" smtClean="0">
              <a:latin typeface="Orator Std"/>
              <a:cs typeface="Orator Std"/>
            </a:endParaRPr>
          </a:p>
          <a:p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Aristotle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Orator Std"/>
                <a:cs typeface="Orator Std"/>
              </a:rPr>
              <a:t>384-322 B.C</a:t>
            </a:r>
          </a:p>
          <a:p>
            <a:r>
              <a:rPr lang="en-US" dirty="0" smtClean="0">
                <a:latin typeface="Orator Std"/>
                <a:cs typeface="Orator Std"/>
              </a:rPr>
              <a:t>Age 18 – entered </a:t>
            </a:r>
            <a:r>
              <a:rPr lang="en-US" dirty="0" err="1" smtClean="0">
                <a:latin typeface="Orator Std"/>
                <a:cs typeface="Orator Std"/>
              </a:rPr>
              <a:t>plato’s</a:t>
            </a:r>
            <a:r>
              <a:rPr lang="en-US" dirty="0" smtClean="0">
                <a:latin typeface="Orator Std"/>
                <a:cs typeface="Orator Std"/>
              </a:rPr>
              <a:t> academy</a:t>
            </a:r>
          </a:p>
          <a:p>
            <a:r>
              <a:rPr lang="en-US" dirty="0" smtClean="0">
                <a:latin typeface="Orator Std"/>
                <a:cs typeface="Orator Std"/>
              </a:rPr>
              <a:t>Athens – </a:t>
            </a:r>
            <a:r>
              <a:rPr lang="en-US" dirty="0" err="1" smtClean="0">
                <a:latin typeface="Orator Std"/>
                <a:cs typeface="Orator Std"/>
              </a:rPr>
              <a:t>assos</a:t>
            </a:r>
            <a:r>
              <a:rPr lang="en-US" dirty="0" smtClean="0">
                <a:latin typeface="Orator Std"/>
                <a:cs typeface="Orator Std"/>
              </a:rPr>
              <a:t> - </a:t>
            </a:r>
            <a:r>
              <a:rPr lang="en-US" dirty="0" err="1" smtClean="0">
                <a:latin typeface="Orator Std"/>
                <a:cs typeface="Orator Std"/>
              </a:rPr>
              <a:t>mytilini</a:t>
            </a:r>
            <a:r>
              <a:rPr lang="en-US" dirty="0" smtClean="0">
                <a:latin typeface="Orator Std"/>
                <a:cs typeface="Orator Std"/>
              </a:rPr>
              <a:t> </a:t>
            </a:r>
          </a:p>
          <a:p>
            <a:r>
              <a:rPr lang="en-US" dirty="0" smtClean="0">
                <a:latin typeface="Orator Std"/>
                <a:cs typeface="Orator Std"/>
              </a:rPr>
              <a:t>Biology research</a:t>
            </a:r>
          </a:p>
          <a:p>
            <a:r>
              <a:rPr lang="en-US" dirty="0" smtClean="0">
                <a:latin typeface="Orator Std"/>
                <a:cs typeface="Orator Std"/>
              </a:rPr>
              <a:t>Tutored young </a:t>
            </a:r>
            <a:r>
              <a:rPr lang="en-US" dirty="0" err="1" smtClean="0">
                <a:latin typeface="Orator Std"/>
                <a:cs typeface="Orator Std"/>
              </a:rPr>
              <a:t>alexander</a:t>
            </a:r>
            <a:endParaRPr lang="en-US" dirty="0" smtClean="0">
              <a:latin typeface="Orator Std"/>
              <a:cs typeface="Orator Std"/>
            </a:endParaRPr>
          </a:p>
          <a:p>
            <a:r>
              <a:rPr lang="en-US" dirty="0" smtClean="0">
                <a:latin typeface="Orator Std"/>
                <a:cs typeface="Orator Std"/>
              </a:rPr>
              <a:t>334- Returned to </a:t>
            </a:r>
            <a:r>
              <a:rPr lang="en-US" dirty="0" err="1" smtClean="0">
                <a:latin typeface="Orator Std"/>
                <a:cs typeface="Orator Std"/>
              </a:rPr>
              <a:t>athens</a:t>
            </a:r>
            <a:r>
              <a:rPr lang="en-US" dirty="0" smtClean="0">
                <a:latin typeface="Orator Std"/>
                <a:cs typeface="Orator Std"/>
              </a:rPr>
              <a:t> – Lyceum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Public/open university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Democratization of education</a:t>
            </a:r>
          </a:p>
          <a:p>
            <a:endParaRPr lang="en-US" dirty="0" smtClean="0">
              <a:latin typeface="Orator Std"/>
              <a:cs typeface="Orator Std"/>
            </a:endParaRPr>
          </a:p>
          <a:p>
            <a:endParaRPr lang="en-US" dirty="0" smtClean="0">
              <a:latin typeface="Orator Std"/>
              <a:cs typeface="Orator St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1590836"/>
            <a:ext cx="3390900" cy="45353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Goal of education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Orator Std"/>
                <a:cs typeface="Orator Std"/>
              </a:rPr>
              <a:t>“Education is essential for the complete self-realization of man” (Hummel, 1993, p.2)</a:t>
            </a:r>
          </a:p>
          <a:p>
            <a:r>
              <a:rPr lang="en-US" dirty="0" smtClean="0">
                <a:latin typeface="Orator Std"/>
                <a:cs typeface="Orator Std"/>
              </a:rPr>
              <a:t>Supreme good = happiness</a:t>
            </a:r>
          </a:p>
          <a:p>
            <a:r>
              <a:rPr lang="en-US" dirty="0" smtClean="0">
                <a:latin typeface="Orator Std"/>
                <a:cs typeface="Orator Std"/>
              </a:rPr>
              <a:t>Happiness = educated man</a:t>
            </a:r>
          </a:p>
          <a:p>
            <a:r>
              <a:rPr lang="en-US" i="1" dirty="0" smtClean="0">
                <a:latin typeface="Orator Std"/>
                <a:cs typeface="Orator Std"/>
              </a:rPr>
              <a:t>The </a:t>
            </a:r>
            <a:r>
              <a:rPr lang="en-US" i="1" dirty="0" err="1" smtClean="0">
                <a:latin typeface="Orator Std"/>
                <a:cs typeface="Orator Std"/>
              </a:rPr>
              <a:t>nichomachean</a:t>
            </a:r>
            <a:r>
              <a:rPr lang="en-US" i="1" dirty="0" smtClean="0">
                <a:latin typeface="Orator Std"/>
                <a:cs typeface="Orator Std"/>
              </a:rPr>
              <a:t> Ethics</a:t>
            </a:r>
          </a:p>
          <a:p>
            <a:r>
              <a:rPr lang="en-US" dirty="0" smtClean="0">
                <a:latin typeface="Orator Std"/>
                <a:cs typeface="Orator Std"/>
              </a:rPr>
              <a:t>Virtue: intellectual and moral</a:t>
            </a:r>
            <a:r>
              <a:rPr lang="en-US" i="1" dirty="0" smtClean="0">
                <a:latin typeface="Orator Std"/>
                <a:cs typeface="Orator Std"/>
              </a:rPr>
              <a:t> </a:t>
            </a:r>
            <a:endParaRPr lang="en-US" dirty="0" smtClean="0">
              <a:latin typeface="Orator Std"/>
              <a:cs typeface="Orator Std"/>
            </a:endParaRPr>
          </a:p>
          <a:p>
            <a:r>
              <a:rPr lang="en-US" dirty="0" smtClean="0">
                <a:latin typeface="Orator Std"/>
                <a:cs typeface="Orator Std"/>
              </a:rPr>
              <a:t>The “good” and “virtuous” man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Nature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Habit</a:t>
            </a:r>
          </a:p>
          <a:p>
            <a:pPr lvl="1"/>
            <a:r>
              <a:rPr lang="en-US" dirty="0" smtClean="0">
                <a:latin typeface="Orator Std"/>
                <a:cs typeface="Orator Std"/>
              </a:rPr>
              <a:t>Rationality</a:t>
            </a:r>
          </a:p>
          <a:p>
            <a:pPr lvl="1">
              <a:buNone/>
            </a:pPr>
            <a:endParaRPr lang="en-US" dirty="0" smtClean="0">
              <a:latin typeface="Orator Std"/>
              <a:cs typeface="Orator Std"/>
            </a:endParaRPr>
          </a:p>
          <a:p>
            <a:pPr lvl="1"/>
            <a:endParaRPr lang="en-US" dirty="0" smtClean="0">
              <a:latin typeface="Orator Std"/>
              <a:cs typeface="Orator Std"/>
            </a:endParaRPr>
          </a:p>
          <a:p>
            <a:pPr lvl="1"/>
            <a:endParaRPr lang="en-US" dirty="0">
              <a:latin typeface="Orator Std"/>
              <a:cs typeface="Orator Std"/>
            </a:endParaRPr>
          </a:p>
          <a:p>
            <a:pPr lvl="1"/>
            <a:endParaRPr lang="en-US" dirty="0" smtClean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Goal of education 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Orator Std"/>
                <a:cs typeface="Orator Std"/>
              </a:rPr>
              <a:t>Ethics: happiness, the mean, leisure and wisdom</a:t>
            </a:r>
          </a:p>
          <a:p>
            <a:r>
              <a:rPr lang="en-US" dirty="0" smtClean="0">
                <a:latin typeface="Orator Std"/>
                <a:cs typeface="Orator Std"/>
              </a:rPr>
              <a:t>Goal of human action = leisure = </a:t>
            </a:r>
            <a:r>
              <a:rPr lang="en-US" i="1" dirty="0" smtClean="0">
                <a:latin typeface="Orator Std"/>
                <a:cs typeface="Orator Std"/>
              </a:rPr>
              <a:t>“</a:t>
            </a:r>
            <a:r>
              <a:rPr lang="en-US" i="1" dirty="0" err="1" smtClean="0">
                <a:latin typeface="Orator Std"/>
                <a:cs typeface="Orator Std"/>
              </a:rPr>
              <a:t>schole</a:t>
            </a:r>
            <a:r>
              <a:rPr lang="en-US" i="1" dirty="0" smtClean="0">
                <a:latin typeface="Orator Std"/>
                <a:cs typeface="Orator Std"/>
              </a:rPr>
              <a:t>” </a:t>
            </a:r>
            <a:r>
              <a:rPr lang="en-US" dirty="0" smtClean="0">
                <a:latin typeface="Orator Std"/>
                <a:cs typeface="Orator Std"/>
              </a:rPr>
              <a:t>(school)</a:t>
            </a:r>
          </a:p>
          <a:p>
            <a:r>
              <a:rPr lang="en-US" dirty="0" smtClean="0">
                <a:latin typeface="Orator Std"/>
                <a:cs typeface="Orator Std"/>
              </a:rPr>
              <a:t>Being able and </a:t>
            </a:r>
            <a:r>
              <a:rPr lang="en-US" dirty="0" smtClean="0">
                <a:latin typeface="Orator Std"/>
                <a:cs typeface="Orator Std"/>
              </a:rPr>
              <a:t>knowing</a:t>
            </a:r>
            <a:r>
              <a:rPr lang="en-US" dirty="0">
                <a:latin typeface="Orator Std"/>
                <a:cs typeface="Orator Std"/>
              </a:rPr>
              <a:t> </a:t>
            </a:r>
            <a:r>
              <a:rPr lang="en-US" dirty="0" smtClean="0">
                <a:latin typeface="Orator Std"/>
                <a:cs typeface="Orator Std"/>
              </a:rPr>
              <a:t>how to use</a:t>
            </a:r>
            <a:r>
              <a:rPr lang="en-US" dirty="0" smtClean="0">
                <a:latin typeface="Orator Std"/>
                <a:cs typeface="Orator Std"/>
              </a:rPr>
              <a:t> </a:t>
            </a:r>
            <a:r>
              <a:rPr lang="en-US" dirty="0" smtClean="0">
                <a:latin typeface="Orator Std"/>
                <a:cs typeface="Orator Std"/>
              </a:rPr>
              <a:t>one’s time freely</a:t>
            </a:r>
          </a:p>
          <a:p>
            <a:r>
              <a:rPr lang="en-US" dirty="0" smtClean="0">
                <a:latin typeface="Orator Std"/>
                <a:cs typeface="Orator Std"/>
              </a:rPr>
              <a:t>Freedom: the mind relieved of all material constraints = leads to wisdom</a:t>
            </a:r>
          </a:p>
          <a:p>
            <a:endParaRPr lang="en-US" dirty="0" smtClean="0">
              <a:latin typeface="Orator Std"/>
              <a:cs typeface="Orator Std"/>
            </a:endParaRPr>
          </a:p>
          <a:p>
            <a:endParaRPr lang="en-US" dirty="0" smtClean="0">
              <a:latin typeface="Orator Std"/>
              <a:cs typeface="Orator Std"/>
            </a:endParaRPr>
          </a:p>
          <a:p>
            <a:endParaRPr lang="en-US" dirty="0" smtClean="0">
              <a:latin typeface="Orator Std"/>
              <a:cs typeface="Orator Std"/>
            </a:endParaRPr>
          </a:p>
          <a:p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Goal of Education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ator Std"/>
                <a:cs typeface="Orator Std"/>
              </a:rPr>
              <a:t>“Good” – found in the laws of nature &amp; order of the physical world</a:t>
            </a:r>
          </a:p>
          <a:p>
            <a:r>
              <a:rPr lang="en-US" dirty="0" smtClean="0">
                <a:latin typeface="Orator Std"/>
                <a:cs typeface="Orator Std"/>
              </a:rPr>
              <a:t>Believe in metaphysics</a:t>
            </a:r>
          </a:p>
          <a:p>
            <a:r>
              <a:rPr lang="en-US" dirty="0" smtClean="0">
                <a:latin typeface="Orator Std"/>
                <a:cs typeface="Orator Std"/>
              </a:rPr>
              <a:t>Teach the truth and understand the present practical life</a:t>
            </a:r>
          </a:p>
          <a:p>
            <a:endParaRPr lang="en-US" dirty="0" smtClean="0">
              <a:latin typeface="Orator Std"/>
              <a:cs typeface="Orator Std"/>
            </a:endParaRPr>
          </a:p>
          <a:p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Education system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>
                <a:latin typeface="Orator Std"/>
                <a:cs typeface="Orator Std"/>
              </a:rPr>
              <a:t>Education = responsibility of the state</a:t>
            </a:r>
          </a:p>
          <a:p>
            <a:r>
              <a:rPr lang="en-US" sz="4000" dirty="0" smtClean="0">
                <a:latin typeface="Orator Std"/>
                <a:cs typeface="Orator Std"/>
              </a:rPr>
              <a:t>Continuing education</a:t>
            </a:r>
          </a:p>
          <a:p>
            <a:r>
              <a:rPr lang="en-US" sz="4000" dirty="0" smtClean="0">
                <a:latin typeface="Orator Std"/>
                <a:cs typeface="Orator Std"/>
              </a:rPr>
              <a:t>“Education must be one and the same for all” (</a:t>
            </a:r>
            <a:r>
              <a:rPr lang="en-US" sz="4000" dirty="0" err="1" smtClean="0">
                <a:latin typeface="Orator Std"/>
                <a:cs typeface="Orator Std"/>
              </a:rPr>
              <a:t>hummel</a:t>
            </a:r>
            <a:r>
              <a:rPr lang="en-US" sz="4000" dirty="0" smtClean="0">
                <a:latin typeface="Orator Std"/>
                <a:cs typeface="Orator Std"/>
              </a:rPr>
              <a:t>, 1993, </a:t>
            </a:r>
            <a:r>
              <a:rPr lang="en-US" sz="4000" dirty="0" err="1" smtClean="0">
                <a:latin typeface="Orator Std"/>
                <a:cs typeface="Orator Std"/>
              </a:rPr>
              <a:t>p</a:t>
            </a:r>
            <a:r>
              <a:rPr lang="en-US" sz="4000" dirty="0" smtClean="0">
                <a:latin typeface="Orator Std"/>
                <a:cs typeface="Orator Std"/>
              </a:rPr>
              <a:t>. 5).</a:t>
            </a:r>
          </a:p>
          <a:p>
            <a:r>
              <a:rPr lang="en-US" sz="4000" dirty="0" smtClean="0">
                <a:latin typeface="Orator Std"/>
                <a:cs typeface="Orator Std"/>
              </a:rPr>
              <a:t>Developmental stage (schooling, age, intellectual ability and level)</a:t>
            </a:r>
          </a:p>
          <a:p>
            <a:r>
              <a:rPr lang="en-US" sz="4000" dirty="0" smtClean="0">
                <a:latin typeface="Orator Std"/>
                <a:cs typeface="Orator Std"/>
              </a:rPr>
              <a:t>Educational city “polis”</a:t>
            </a:r>
          </a:p>
          <a:p>
            <a:r>
              <a:rPr lang="en-US" sz="4000" dirty="0" smtClean="0">
                <a:latin typeface="Orator Std"/>
                <a:cs typeface="Orator Std"/>
              </a:rPr>
              <a:t>Democratization of education – limits?</a:t>
            </a:r>
          </a:p>
          <a:p>
            <a:pPr lvl="1"/>
            <a:r>
              <a:rPr lang="en-US" sz="4000" dirty="0" smtClean="0">
                <a:latin typeface="Orator Std"/>
                <a:cs typeface="Orator Std"/>
              </a:rPr>
              <a:t>Working class</a:t>
            </a:r>
          </a:p>
          <a:p>
            <a:pPr lvl="1"/>
            <a:r>
              <a:rPr lang="en-US" sz="4000" dirty="0" smtClean="0">
                <a:latin typeface="Orator Std"/>
                <a:cs typeface="Orator Std"/>
              </a:rPr>
              <a:t>Women not equal to men</a:t>
            </a:r>
          </a:p>
          <a:p>
            <a:pPr lvl="1">
              <a:buNone/>
            </a:pPr>
            <a:endParaRPr lang="en-US" dirty="0" smtClean="0">
              <a:latin typeface="Orator Std"/>
              <a:cs typeface="Orator Std"/>
            </a:endParaRPr>
          </a:p>
          <a:p>
            <a:endParaRPr lang="en-US" dirty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Orator Std"/>
                <a:cs typeface="Orator Std"/>
              </a:rPr>
              <a:t>Education system</a:t>
            </a:r>
            <a:endParaRPr lang="en-US" b="1" dirty="0">
              <a:latin typeface="Orator Std"/>
              <a:cs typeface="Orator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Orator Std"/>
                <a:cs typeface="Orator Std"/>
              </a:rPr>
              <a:t>Grammar, physical training, music, drawing</a:t>
            </a:r>
          </a:p>
          <a:p>
            <a:r>
              <a:rPr lang="en-US" dirty="0" smtClean="0">
                <a:latin typeface="Orator Std"/>
                <a:cs typeface="Orator Std"/>
              </a:rPr>
              <a:t>Teaching of sciences </a:t>
            </a:r>
          </a:p>
          <a:p>
            <a:r>
              <a:rPr lang="en-US" dirty="0" smtClean="0">
                <a:latin typeface="Orator Std"/>
                <a:cs typeface="Orator Std"/>
              </a:rPr>
              <a:t>Physical training = help to </a:t>
            </a:r>
            <a:r>
              <a:rPr lang="en-US" dirty="0" smtClean="0">
                <a:latin typeface="Orator Std"/>
                <a:cs typeface="Orator Std"/>
              </a:rPr>
              <a:t>form </a:t>
            </a:r>
            <a:r>
              <a:rPr lang="en-US" dirty="0" smtClean="0">
                <a:latin typeface="Orator Std"/>
                <a:cs typeface="Orator Std"/>
              </a:rPr>
              <a:t>“character”—courage, sense  of </a:t>
            </a:r>
            <a:r>
              <a:rPr lang="en-US" dirty="0" err="1" smtClean="0">
                <a:latin typeface="Orator Std"/>
                <a:cs typeface="Orator Std"/>
              </a:rPr>
              <a:t>honour</a:t>
            </a:r>
            <a:endParaRPr lang="en-US" dirty="0" smtClean="0">
              <a:latin typeface="Orator Std"/>
              <a:cs typeface="Orator Std"/>
            </a:endParaRPr>
          </a:p>
          <a:p>
            <a:r>
              <a:rPr lang="en-US" dirty="0" smtClean="0">
                <a:latin typeface="Orator Std"/>
                <a:cs typeface="Orator Std"/>
              </a:rPr>
              <a:t>music = moral character and aesthetics; “cultivation of the mind,” “pleasure”</a:t>
            </a:r>
          </a:p>
          <a:p>
            <a:endParaRPr lang="en-US" dirty="0" smtClean="0">
              <a:latin typeface="Orator Std"/>
              <a:cs typeface="Orator St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669</Words>
  <Application>Microsoft Macintosh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Realism </vt:lpstr>
      <vt:lpstr>Realism</vt:lpstr>
      <vt:lpstr>Realism?</vt:lpstr>
      <vt:lpstr>Aristotle</vt:lpstr>
      <vt:lpstr>Goal of education</vt:lpstr>
      <vt:lpstr>Goal of education </vt:lpstr>
      <vt:lpstr>Goal of Education</vt:lpstr>
      <vt:lpstr>Education system</vt:lpstr>
      <vt:lpstr>Education system</vt:lpstr>
      <vt:lpstr>Pedagogy</vt:lpstr>
      <vt:lpstr>Pedagogy</vt:lpstr>
      <vt:lpstr>17th-18th Century</vt:lpstr>
      <vt:lpstr>Epistemology</vt:lpstr>
      <vt:lpstr>Realism &amp; The Child</vt:lpstr>
      <vt:lpstr>Realism &amp; The Teacher</vt:lpstr>
      <vt:lpstr>Realism &amp; Curriculum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 </dc:title>
  <dc:creator>Shina Yoon</dc:creator>
  <cp:lastModifiedBy>Shina Yoon</cp:lastModifiedBy>
  <cp:revision>6</cp:revision>
  <dcterms:created xsi:type="dcterms:W3CDTF">2014-09-12T02:24:05Z</dcterms:created>
  <dcterms:modified xsi:type="dcterms:W3CDTF">2014-09-15T20:05:18Z</dcterms:modified>
</cp:coreProperties>
</file>