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0" r:id="rId4"/>
    <p:sldId id="274" r:id="rId5"/>
    <p:sldId id="275" r:id="rId6"/>
    <p:sldId id="259" r:id="rId7"/>
    <p:sldId id="261" r:id="rId8"/>
    <p:sldId id="262" r:id="rId9"/>
    <p:sldId id="263" r:id="rId10"/>
    <p:sldId id="264" r:id="rId11"/>
    <p:sldId id="265" r:id="rId12"/>
    <p:sldId id="267" r:id="rId13"/>
    <p:sldId id="276" r:id="rId14"/>
    <p:sldId id="266" r:id="rId15"/>
    <p:sldId id="268" r:id="rId16"/>
    <p:sldId id="269" r:id="rId17"/>
    <p:sldId id="270" r:id="rId18"/>
    <p:sldId id="277" r:id="rId19"/>
    <p:sldId id="273" r:id="rId20"/>
    <p:sldId id="272" r:id="rId21"/>
    <p:sldId id="271"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4" autoAdjust="0"/>
    <p:restoredTop sz="94637" autoAdjust="0"/>
  </p:normalViewPr>
  <p:slideViewPr>
    <p:cSldViewPr snapToGrid="0" snapToObjects="1">
      <p:cViewPr varScale="1">
        <p:scale>
          <a:sx n="96" d="100"/>
          <a:sy n="96" d="100"/>
        </p:scale>
        <p:origin x="-1272"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2/18/15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t>2/18/15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2/18/15</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t>2/18/15</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t>2/18/15</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smtClean="0"/>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2/18/15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2/18/15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2/18/15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2/18/15</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t>2/18/15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t>2/18/15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t>2/18/15</a:t>
            </a:fld>
            <a:endParaRPr lang="en-US"/>
          </a:p>
        </p:txBody>
      </p:sp>
      <p:sp>
        <p:nvSpPr>
          <p:cNvPr id="8" name="Footer Placeholder 7"/>
          <p:cNvSpPr>
            <a:spLocks noGrp="1"/>
          </p:cNvSpPr>
          <p:nvPr>
            <p:ph type="ftr" sz="quarter" idx="11"/>
          </p:nvPr>
        </p:nvSpPr>
        <p:spPr>
          <a:xfrm>
            <a:off x="1120588" y="188259"/>
            <a:ext cx="2895600" cy="365125"/>
          </a:xfrm>
        </p:spPr>
        <p:txBody>
          <a:bodyPr/>
          <a:lstStyle/>
          <a:p>
            <a:endParaRPr lang="en-US"/>
          </a:p>
        </p:txBody>
      </p:sp>
      <p:sp>
        <p:nvSpPr>
          <p:cNvPr id="9" name="Slide Number Placeholder 8"/>
          <p:cNvSpPr>
            <a:spLocks noGrp="1"/>
          </p:cNvSpPr>
          <p:nvPr>
            <p:ph type="sldNum" sz="quarter" idx="12"/>
          </p:nvPr>
        </p:nvSpPr>
        <p:spPr/>
        <p:txBody>
          <a:bodyPr/>
          <a:lstStyle/>
          <a:p>
            <a:fld id="{4A822907-8A9D-4F6B-98F6-913902AD56B5}" type="slidenum">
              <a:rPr lang="en-US" smtClean="0"/>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t>2/18/15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t>2/18/15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t>2/18/15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70FAA508-F0CD-46EA-95FB-26B559A0B5D9}" type="datetimeFigureOut">
              <a:rPr lang="en-US" smtClean="0"/>
              <a:t>2/18/15</a:t>
            </a:fld>
            <a:endParaRPr lang="en-U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4A822907-8A9D-4F6B-98F6-913902AD56B5}" type="slidenum">
              <a:rPr lang="en-US" smtClean="0"/>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p12.nysed.gov/ciai/arts/artstand/visual1.htm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9.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G"/><Relationship Id="rId1" Type="http://schemas.openxmlformats.org/officeDocument/2006/relationships/slideLayout" Target="../slideLayouts/slideLayout8.xml"/><Relationship Id="rId2"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1" Type="http://schemas.openxmlformats.org/officeDocument/2006/relationships/slideLayout" Target="../slideLayouts/slideLayout8.xml"/><Relationship Id="rId2"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JPG"/><Relationship Id="rId3"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ROBOTS!</a:t>
            </a:r>
            <a:endParaRPr lang="en-US" dirty="0"/>
          </a:p>
        </p:txBody>
      </p:sp>
      <p:sp>
        <p:nvSpPr>
          <p:cNvPr id="3" name="Subtitle 2"/>
          <p:cNvSpPr>
            <a:spLocks noGrp="1"/>
          </p:cNvSpPr>
          <p:nvPr>
            <p:ph type="subTitle" idx="1"/>
          </p:nvPr>
        </p:nvSpPr>
        <p:spPr/>
        <p:txBody>
          <a:bodyPr>
            <a:normAutofit/>
          </a:bodyPr>
          <a:lstStyle/>
          <a:p>
            <a:r>
              <a:rPr lang="en-US" dirty="0" smtClean="0"/>
              <a:t>By Shina Yoon</a:t>
            </a:r>
            <a:endParaRPr lang="en-US" dirty="0"/>
          </a:p>
        </p:txBody>
      </p:sp>
    </p:spTree>
    <p:extLst>
      <p:ext uri="{BB962C8B-B14F-4D97-AF65-F5344CB8AC3E}">
        <p14:creationId xmlns:p14="http://schemas.microsoft.com/office/powerpoint/2010/main" val="141646116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Standards</a:t>
            </a:r>
            <a:endParaRPr lang="en-US" dirty="0"/>
          </a:p>
        </p:txBody>
      </p:sp>
      <p:sp>
        <p:nvSpPr>
          <p:cNvPr id="3" name="Content Placeholder 2"/>
          <p:cNvSpPr>
            <a:spLocks noGrp="1"/>
          </p:cNvSpPr>
          <p:nvPr>
            <p:ph idx="1"/>
          </p:nvPr>
        </p:nvSpPr>
        <p:spPr>
          <a:xfrm>
            <a:off x="2728729" y="2421054"/>
            <a:ext cx="6185084" cy="3845275"/>
          </a:xfrm>
        </p:spPr>
        <p:txBody>
          <a:bodyPr>
            <a:normAutofit fontScale="77500" lnSpcReduction="20000"/>
          </a:bodyPr>
          <a:lstStyle/>
          <a:p>
            <a:pPr marL="0" indent="0">
              <a:buNone/>
            </a:pPr>
            <a:r>
              <a:rPr lang="en-US" b="1" dirty="0" smtClean="0"/>
              <a:t>2</a:t>
            </a:r>
            <a:r>
              <a:rPr lang="en-US" b="1" baseline="30000" dirty="0" smtClean="0"/>
              <a:t>nd</a:t>
            </a:r>
            <a:r>
              <a:rPr lang="en-US" b="1" dirty="0" smtClean="0"/>
              <a:t> Grade Benchmark:</a:t>
            </a:r>
            <a:endParaRPr lang="en-US" dirty="0" smtClean="0"/>
          </a:p>
          <a:p>
            <a:pPr lvl="0"/>
            <a:r>
              <a:rPr lang="en-US" dirty="0" smtClean="0"/>
              <a:t>“Through an exploration of art materials and techniques, students exercise imagination, construct meanings, and depict their experiences; work in two-dimensional and three-dimensional art forms, use basic art tools, and gain knowledge of media and compositional elements”</a:t>
            </a:r>
          </a:p>
          <a:p>
            <a:pPr lvl="0"/>
            <a:r>
              <a:rPr lang="en-US" dirty="0" smtClean="0"/>
              <a:t>“</a:t>
            </a:r>
            <a:r>
              <a:rPr lang="en-US" dirty="0"/>
              <a:t>Students hone observation skills and discuss works of art; develop visual arts vocabulary to describe art making, the tools and techniques used to produce art; read and write about art to reinforce literacy skills, interpret artwork by providing evidence to support assertions; reflect on the process of making art”</a:t>
            </a:r>
          </a:p>
          <a:p>
            <a:pPr marL="0" indent="0">
              <a:buNone/>
            </a:pPr>
            <a:r>
              <a:rPr lang="en-US" dirty="0" smtClean="0"/>
              <a:t>		NYC </a:t>
            </a:r>
            <a:r>
              <a:rPr lang="en-US" dirty="0"/>
              <a:t>Blueprint for the Visual Arts, p. 8, 10.</a:t>
            </a:r>
          </a:p>
          <a:p>
            <a:pPr marL="0" indent="0">
              <a:buNone/>
            </a:pPr>
            <a:endParaRPr lang="en-US" dirty="0"/>
          </a:p>
          <a:p>
            <a:endParaRPr lang="en-US" dirty="0"/>
          </a:p>
        </p:txBody>
      </p:sp>
      <p:pic>
        <p:nvPicPr>
          <p:cNvPr id="4" name="Picture 3" descr="20110215112751-joel-shapiro-sculptu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203" y="2526892"/>
            <a:ext cx="2390613" cy="3055096"/>
          </a:xfrm>
          <a:prstGeom prst="rect">
            <a:avLst/>
          </a:prstGeom>
        </p:spPr>
      </p:pic>
    </p:spTree>
    <p:extLst>
      <p:ext uri="{BB962C8B-B14F-4D97-AF65-F5344CB8AC3E}">
        <p14:creationId xmlns:p14="http://schemas.microsoft.com/office/powerpoint/2010/main" val="1386304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Standards (cont’d)</a:t>
            </a:r>
            <a:endParaRPr lang="en-US" dirty="0"/>
          </a:p>
        </p:txBody>
      </p:sp>
      <p:sp>
        <p:nvSpPr>
          <p:cNvPr id="3" name="Content Placeholder 2"/>
          <p:cNvSpPr>
            <a:spLocks noGrp="1"/>
          </p:cNvSpPr>
          <p:nvPr>
            <p:ph idx="1"/>
          </p:nvPr>
        </p:nvSpPr>
        <p:spPr>
          <a:xfrm>
            <a:off x="1114424" y="2407824"/>
            <a:ext cx="7610476" cy="3858505"/>
          </a:xfrm>
        </p:spPr>
        <p:txBody>
          <a:bodyPr>
            <a:normAutofit fontScale="85000" lnSpcReduction="10000"/>
          </a:bodyPr>
          <a:lstStyle/>
          <a:p>
            <a:pPr marL="0" indent="0">
              <a:buNone/>
            </a:pPr>
            <a:r>
              <a:rPr lang="en-US" b="1" dirty="0"/>
              <a:t>NY State Visual Arts </a:t>
            </a:r>
            <a:r>
              <a:rPr lang="en-US" b="1" dirty="0" smtClean="0"/>
              <a:t>Standards (Elementary):</a:t>
            </a:r>
            <a:endParaRPr lang="en-US" dirty="0"/>
          </a:p>
          <a:p>
            <a:pPr marL="0" indent="0">
              <a:buNone/>
            </a:pPr>
            <a:r>
              <a:rPr lang="en-US" dirty="0" smtClean="0"/>
              <a:t>Students </a:t>
            </a:r>
            <a:r>
              <a:rPr lang="en-US" dirty="0"/>
              <a:t>will…</a:t>
            </a:r>
          </a:p>
          <a:p>
            <a:pPr lvl="0"/>
            <a:r>
              <a:rPr lang="en-US" dirty="0"/>
              <a:t>Produce a collection of art works, in a variety of mediums, based on a range of individual and collective experiences</a:t>
            </a:r>
          </a:p>
          <a:p>
            <a:pPr lvl="0"/>
            <a:r>
              <a:rPr lang="en-US" dirty="0"/>
              <a:t>Know and use a variety of sources for developing and conveying ideas, images, themes, symbols, and events in their creation of art</a:t>
            </a:r>
          </a:p>
          <a:p>
            <a:pPr lvl="0"/>
            <a:r>
              <a:rPr lang="en-US" dirty="0"/>
              <a:t>Identify and use, in individual and group experiences, some of the roles and means for designing, producing, and exhibiting art works and discuss ways to improve them</a:t>
            </a:r>
          </a:p>
          <a:p>
            <a:pPr marL="0" indent="0">
              <a:buNone/>
            </a:pPr>
            <a:r>
              <a:rPr lang="en-US" u="sng" dirty="0" smtClean="0">
                <a:hlinkClick r:id="rId2"/>
              </a:rPr>
              <a:t>http</a:t>
            </a:r>
            <a:r>
              <a:rPr lang="en-US" u="sng" dirty="0">
                <a:hlinkClick r:id="rId2"/>
              </a:rPr>
              <a:t>://www.p12.nysed.gov/ciai/arts/artstand/visual1.html</a:t>
            </a:r>
            <a:endParaRPr lang="en-US" dirty="0"/>
          </a:p>
          <a:p>
            <a:pPr marL="0" indent="0">
              <a:buNone/>
            </a:pPr>
            <a:endParaRPr lang="en-US" dirty="0"/>
          </a:p>
        </p:txBody>
      </p:sp>
    </p:spTree>
    <p:extLst>
      <p:ext uri="{BB962C8B-B14F-4D97-AF65-F5344CB8AC3E}">
        <p14:creationId xmlns:p14="http://schemas.microsoft.com/office/powerpoint/2010/main" val="233805017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Materials</a:t>
            </a:r>
            <a:endParaRPr lang="en-US" dirty="0"/>
          </a:p>
        </p:txBody>
      </p:sp>
      <p:sp>
        <p:nvSpPr>
          <p:cNvPr id="4" name="Content Placeholder 3"/>
          <p:cNvSpPr>
            <a:spLocks noGrp="1"/>
          </p:cNvSpPr>
          <p:nvPr>
            <p:ph idx="1"/>
          </p:nvPr>
        </p:nvSpPr>
        <p:spPr/>
        <p:txBody>
          <a:bodyPr>
            <a:normAutofit lnSpcReduction="10000"/>
          </a:bodyPr>
          <a:lstStyle/>
          <a:p>
            <a:pPr lvl="0"/>
            <a:r>
              <a:rPr lang="en-US" dirty="0"/>
              <a:t>Wood blocks/scraps varying in sizes and shapes </a:t>
            </a:r>
          </a:p>
          <a:p>
            <a:pPr lvl="0"/>
            <a:r>
              <a:rPr lang="en-US" dirty="0"/>
              <a:t>Wood glue </a:t>
            </a:r>
          </a:p>
          <a:p>
            <a:pPr lvl="0"/>
            <a:r>
              <a:rPr lang="en-US" dirty="0"/>
              <a:t>Plastic cup</a:t>
            </a:r>
          </a:p>
          <a:p>
            <a:pPr lvl="0"/>
            <a:r>
              <a:rPr lang="en-US" dirty="0"/>
              <a:t>Medium-size brushes </a:t>
            </a:r>
          </a:p>
          <a:p>
            <a:pPr lvl="0"/>
            <a:r>
              <a:rPr lang="en-US" dirty="0" smtClean="0"/>
              <a:t>Drawing paper</a:t>
            </a:r>
          </a:p>
          <a:p>
            <a:pPr lvl="0"/>
            <a:r>
              <a:rPr lang="en-US" dirty="0" smtClean="0"/>
              <a:t>Pencil and erasers</a:t>
            </a:r>
          </a:p>
          <a:p>
            <a:pPr lvl="0"/>
            <a:r>
              <a:rPr lang="en-US" dirty="0" smtClean="0"/>
              <a:t>Wipes</a:t>
            </a:r>
            <a:endParaRPr lang="en-US" dirty="0"/>
          </a:p>
        </p:txBody>
      </p:sp>
    </p:spTree>
    <p:extLst>
      <p:ext uri="{BB962C8B-B14F-4D97-AF65-F5344CB8AC3E}">
        <p14:creationId xmlns:p14="http://schemas.microsoft.com/office/powerpoint/2010/main" val="126054128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Resources</a:t>
            </a:r>
            <a:endParaRPr lang="en-US" dirty="0"/>
          </a:p>
        </p:txBody>
      </p:sp>
      <p:sp>
        <p:nvSpPr>
          <p:cNvPr id="4" name="Text Placeholder 3"/>
          <p:cNvSpPr>
            <a:spLocks noGrp="1"/>
          </p:cNvSpPr>
          <p:nvPr>
            <p:ph type="body" sz="half" idx="2"/>
          </p:nvPr>
        </p:nvSpPr>
        <p:spPr>
          <a:xfrm>
            <a:off x="133715" y="2211098"/>
            <a:ext cx="3566160" cy="4224528"/>
          </a:xfrm>
        </p:spPr>
        <p:txBody>
          <a:bodyPr/>
          <a:lstStyle/>
          <a:p>
            <a:pPr marL="285750" lvl="0" indent="-285750">
              <a:buFont typeface="Wingdings" charset="2"/>
              <a:buChar char="q"/>
            </a:pPr>
            <a:r>
              <a:rPr lang="en-US" dirty="0"/>
              <a:t>Joel Shapiro’s works: large-scale abstract sculptures </a:t>
            </a:r>
          </a:p>
          <a:p>
            <a:pPr marL="285750" indent="-285750">
              <a:buFont typeface="Wingdings" charset="2"/>
              <a:buChar char="q"/>
            </a:pPr>
            <a:r>
              <a:rPr lang="en-US" dirty="0"/>
              <a:t>Robot pictures from different sources: Wall-E, Star Wars, Transformers, Robots, </a:t>
            </a:r>
            <a:r>
              <a:rPr lang="en-US" dirty="0" err="1"/>
              <a:t>Jetsons</a:t>
            </a:r>
            <a:r>
              <a:rPr lang="en-US" dirty="0"/>
              <a:t>, The Iron Giant </a:t>
            </a:r>
          </a:p>
          <a:p>
            <a:endParaRPr lang="en-US" dirty="0"/>
          </a:p>
        </p:txBody>
      </p:sp>
      <p:pic>
        <p:nvPicPr>
          <p:cNvPr id="7" name="Picture 6"/>
          <p:cNvPicPr>
            <a:picLocks noChangeAspect="1"/>
          </p:cNvPicPr>
          <p:nvPr/>
        </p:nvPicPr>
        <p:blipFill>
          <a:blip r:embed="rId2"/>
          <a:stretch>
            <a:fillRect/>
          </a:stretch>
        </p:blipFill>
        <p:spPr>
          <a:xfrm>
            <a:off x="3889878" y="2211097"/>
            <a:ext cx="2660996" cy="1995747"/>
          </a:xfrm>
          <a:prstGeom prst="rect">
            <a:avLst/>
          </a:prstGeom>
        </p:spPr>
      </p:pic>
      <p:pic>
        <p:nvPicPr>
          <p:cNvPr id="8" name="Picture 7"/>
          <p:cNvPicPr>
            <a:picLocks noChangeAspect="1"/>
          </p:cNvPicPr>
          <p:nvPr/>
        </p:nvPicPr>
        <p:blipFill rotWithShape="1">
          <a:blip r:embed="rId3"/>
          <a:srcRect l="9972" r="13761"/>
          <a:stretch/>
        </p:blipFill>
        <p:spPr>
          <a:xfrm>
            <a:off x="3889878" y="4373693"/>
            <a:ext cx="2660996" cy="2061933"/>
          </a:xfrm>
          <a:prstGeom prst="rect">
            <a:avLst/>
          </a:prstGeom>
        </p:spPr>
      </p:pic>
      <p:pic>
        <p:nvPicPr>
          <p:cNvPr id="10" name="Picture 9"/>
          <p:cNvPicPr>
            <a:picLocks noChangeAspect="1"/>
          </p:cNvPicPr>
          <p:nvPr/>
        </p:nvPicPr>
        <p:blipFill>
          <a:blip r:embed="rId4"/>
          <a:stretch>
            <a:fillRect/>
          </a:stretch>
        </p:blipFill>
        <p:spPr>
          <a:xfrm>
            <a:off x="7039311" y="2211098"/>
            <a:ext cx="1728094" cy="1995746"/>
          </a:xfrm>
          <a:prstGeom prst="rect">
            <a:avLst/>
          </a:prstGeom>
        </p:spPr>
      </p:pic>
      <p:pic>
        <p:nvPicPr>
          <p:cNvPr id="11" name="Picture 10"/>
          <p:cNvPicPr>
            <a:picLocks noChangeAspect="1"/>
          </p:cNvPicPr>
          <p:nvPr/>
        </p:nvPicPr>
        <p:blipFill>
          <a:blip r:embed="rId5"/>
          <a:stretch>
            <a:fillRect/>
          </a:stretch>
        </p:blipFill>
        <p:spPr>
          <a:xfrm>
            <a:off x="6721834" y="4375246"/>
            <a:ext cx="2326261" cy="2060380"/>
          </a:xfrm>
          <a:prstGeom prst="rect">
            <a:avLst/>
          </a:prstGeom>
        </p:spPr>
      </p:pic>
    </p:spTree>
    <p:extLst>
      <p:ext uri="{BB962C8B-B14F-4D97-AF65-F5344CB8AC3E}">
        <p14:creationId xmlns:p14="http://schemas.microsoft.com/office/powerpoint/2010/main" val="2929895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1 </a:t>
            </a:r>
            <a:endParaRPr lang="en-US" dirty="0"/>
          </a:p>
        </p:txBody>
      </p:sp>
      <p:pic>
        <p:nvPicPr>
          <p:cNvPr id="6" name="Picture Placeholder 5"/>
          <p:cNvPicPr>
            <a:picLocks noGrp="1" noChangeAspect="1"/>
          </p:cNvPicPr>
          <p:nvPr>
            <p:ph type="pic" idx="1"/>
          </p:nvPr>
        </p:nvPicPr>
        <p:blipFill>
          <a:blip r:embed="rId2"/>
          <a:srcRect t="3972" b="3972"/>
          <a:stretch>
            <a:fillRect/>
          </a:stretch>
        </p:blipFill>
        <p:spPr>
          <a:xfrm>
            <a:off x="5342476" y="2039112"/>
            <a:ext cx="3572924" cy="4206240"/>
          </a:xfrm>
        </p:spPr>
      </p:pic>
      <p:sp>
        <p:nvSpPr>
          <p:cNvPr id="3" name="Content Placeholder 2"/>
          <p:cNvSpPr>
            <a:spLocks noGrp="1"/>
          </p:cNvSpPr>
          <p:nvPr>
            <p:ph type="body" sz="half" idx="2"/>
          </p:nvPr>
        </p:nvSpPr>
        <p:spPr>
          <a:xfrm>
            <a:off x="451413" y="2039112"/>
            <a:ext cx="4572000" cy="4224528"/>
          </a:xfrm>
        </p:spPr>
        <p:txBody>
          <a:bodyPr>
            <a:normAutofit fontScale="92500"/>
          </a:bodyPr>
          <a:lstStyle/>
          <a:p>
            <a:pPr marL="285750" indent="-285750">
              <a:buFont typeface="Wingdings" charset="2"/>
              <a:buChar char="q"/>
            </a:pPr>
            <a:r>
              <a:rPr lang="en-US" dirty="0"/>
              <a:t>This lesson’s objective is for students to understand balance and weight distribution through discussion, experimentation and exploration through tactile materials as well as their own body. </a:t>
            </a:r>
          </a:p>
          <a:p>
            <a:pPr marL="285750" indent="-285750">
              <a:buFont typeface="Wingdings" charset="2"/>
              <a:buChar char="q"/>
            </a:pPr>
            <a:r>
              <a:rPr lang="en-US" dirty="0" smtClean="0"/>
              <a:t>Mini-challenges (individually, partners and in table groups)</a:t>
            </a:r>
          </a:p>
          <a:p>
            <a:pPr marL="285750" indent="-285750">
              <a:buFont typeface="Wingdings" charset="2"/>
              <a:buChar char="q"/>
            </a:pPr>
            <a:r>
              <a:rPr lang="en-US" dirty="0" smtClean="0"/>
              <a:t>Varying activities to address students’ readiness levels, learning preferences and to create an inclusive classroom</a:t>
            </a:r>
          </a:p>
        </p:txBody>
      </p:sp>
    </p:spTree>
    <p:extLst>
      <p:ext uri="{BB962C8B-B14F-4D97-AF65-F5344CB8AC3E}">
        <p14:creationId xmlns:p14="http://schemas.microsoft.com/office/powerpoint/2010/main" val="12396122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2</a:t>
            </a:r>
            <a:endParaRPr lang="en-US" dirty="0"/>
          </a:p>
        </p:txBody>
      </p:sp>
      <p:sp>
        <p:nvSpPr>
          <p:cNvPr id="3" name="Content Placeholder 2"/>
          <p:cNvSpPr>
            <a:spLocks noGrp="1"/>
          </p:cNvSpPr>
          <p:nvPr>
            <p:ph idx="1"/>
          </p:nvPr>
        </p:nvSpPr>
        <p:spPr>
          <a:xfrm>
            <a:off x="1114424" y="2421054"/>
            <a:ext cx="7610476" cy="3845275"/>
          </a:xfrm>
        </p:spPr>
        <p:txBody>
          <a:bodyPr/>
          <a:lstStyle/>
          <a:p>
            <a:r>
              <a:rPr lang="en-US" dirty="0"/>
              <a:t>This lesson focuses on building robots, gluing wood parts effectively and a conversation on the problems they face everyday (at home, school, classroom, playground/park, community…) and the jobs they would give their robots to solve these problems</a:t>
            </a:r>
            <a:r>
              <a:rPr lang="en-US" dirty="0" smtClean="0"/>
              <a:t>.</a:t>
            </a:r>
          </a:p>
          <a:p>
            <a:r>
              <a:rPr lang="en-US" dirty="0" smtClean="0"/>
              <a:t>Video, picture slide show, visual word wall (symbol/words), lists, checklists to support students; language use.</a:t>
            </a:r>
          </a:p>
          <a:p>
            <a:r>
              <a:rPr lang="en-US" dirty="0" smtClean="0"/>
              <a:t>Checklist worksheet which will list the criteria for their robots (self assessment)</a:t>
            </a:r>
          </a:p>
          <a:p>
            <a:endParaRPr lang="en-US" dirty="0" smtClean="0"/>
          </a:p>
          <a:p>
            <a:endParaRPr lang="en-US" dirty="0"/>
          </a:p>
        </p:txBody>
      </p:sp>
    </p:spTree>
    <p:extLst>
      <p:ext uri="{BB962C8B-B14F-4D97-AF65-F5344CB8AC3E}">
        <p14:creationId xmlns:p14="http://schemas.microsoft.com/office/powerpoint/2010/main" val="385410883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3</a:t>
            </a:r>
            <a:endParaRPr lang="en-US" dirty="0"/>
          </a:p>
        </p:txBody>
      </p:sp>
      <p:sp>
        <p:nvSpPr>
          <p:cNvPr id="3" name="Content Placeholder 2"/>
          <p:cNvSpPr>
            <a:spLocks noGrp="1"/>
          </p:cNvSpPr>
          <p:nvPr>
            <p:ph idx="1"/>
          </p:nvPr>
        </p:nvSpPr>
        <p:spPr>
          <a:xfrm>
            <a:off x="1114424" y="2394596"/>
            <a:ext cx="7610476" cy="3871734"/>
          </a:xfrm>
        </p:spPr>
        <p:txBody>
          <a:bodyPr/>
          <a:lstStyle/>
          <a:p>
            <a:r>
              <a:rPr lang="en-US" dirty="0"/>
              <a:t>This lesson is a continuation from the previous lesson. Students will engage in a peer assessment to make additions and/or modifications from their peer’s suggestions and from the post-it feedback that I will have on each student’s project worksheet. </a:t>
            </a:r>
            <a:endParaRPr lang="en-US" dirty="0" smtClean="0"/>
          </a:p>
          <a:p>
            <a:r>
              <a:rPr lang="en-US" dirty="0" smtClean="0"/>
              <a:t>Short informal peer formative assessment: guessing each other’s robot’s jobs/take suggestions</a:t>
            </a:r>
          </a:p>
          <a:p>
            <a:r>
              <a:rPr lang="en-US" dirty="0" smtClean="0"/>
              <a:t>“Two Stars and a Wish” peer review as exit slip </a:t>
            </a:r>
            <a:endParaRPr lang="en-US" dirty="0"/>
          </a:p>
        </p:txBody>
      </p:sp>
    </p:spTree>
    <p:extLst>
      <p:ext uri="{BB962C8B-B14F-4D97-AF65-F5344CB8AC3E}">
        <p14:creationId xmlns:p14="http://schemas.microsoft.com/office/powerpoint/2010/main" val="283092968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4</a:t>
            </a:r>
            <a:endParaRPr lang="en-US" dirty="0"/>
          </a:p>
        </p:txBody>
      </p:sp>
      <p:sp>
        <p:nvSpPr>
          <p:cNvPr id="3" name="Content Placeholder 2"/>
          <p:cNvSpPr>
            <a:spLocks noGrp="1"/>
          </p:cNvSpPr>
          <p:nvPr>
            <p:ph idx="1"/>
          </p:nvPr>
        </p:nvSpPr>
        <p:spPr>
          <a:xfrm>
            <a:off x="1114424" y="2354906"/>
            <a:ext cx="7610476" cy="3911424"/>
          </a:xfrm>
        </p:spPr>
        <p:txBody>
          <a:bodyPr/>
          <a:lstStyle/>
          <a:p>
            <a:r>
              <a:rPr lang="en-US" dirty="0"/>
              <a:t>This class will be devoted to drawing of their robots and a class share. The objective of this lesson is for students to use art language as well as academic language to explore and find relationships in their own artwork as well as their peers. </a:t>
            </a:r>
            <a:endParaRPr lang="en-US" dirty="0" smtClean="0"/>
          </a:p>
          <a:p>
            <a:r>
              <a:rPr lang="en-US" dirty="0" smtClean="0"/>
              <a:t>Students </a:t>
            </a:r>
            <a:r>
              <a:rPr lang="en-US" dirty="0"/>
              <a:t>will </a:t>
            </a:r>
            <a:r>
              <a:rPr lang="en-US" b="1" dirty="0"/>
              <a:t>compare and contrast</a:t>
            </a:r>
            <a:r>
              <a:rPr lang="en-US" dirty="0"/>
              <a:t> their robots to Joel Shapiro’s sculptures as we revisit his work </a:t>
            </a:r>
            <a:r>
              <a:rPr lang="en-US" i="1" dirty="0"/>
              <a:t>and/or</a:t>
            </a:r>
            <a:r>
              <a:rPr lang="en-US" dirty="0"/>
              <a:t> their peers’ robots.</a:t>
            </a:r>
          </a:p>
          <a:p>
            <a:r>
              <a:rPr lang="en-US" dirty="0"/>
              <a:t> </a:t>
            </a:r>
            <a:r>
              <a:rPr lang="en-US" dirty="0" smtClean="0"/>
              <a:t>Emphasizes in the summative assessment of this learning segment</a:t>
            </a:r>
            <a:endParaRPr lang="en-US" dirty="0"/>
          </a:p>
          <a:p>
            <a:endParaRPr lang="en-US" dirty="0"/>
          </a:p>
        </p:txBody>
      </p:sp>
    </p:spTree>
    <p:extLst>
      <p:ext uri="{BB962C8B-B14F-4D97-AF65-F5344CB8AC3E}">
        <p14:creationId xmlns:p14="http://schemas.microsoft.com/office/powerpoint/2010/main" val="4108473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Formative Assessment 1</a:t>
            </a:r>
            <a:endParaRPr lang="en-US" dirty="0"/>
          </a:p>
        </p:txBody>
      </p:sp>
      <p:sp>
        <p:nvSpPr>
          <p:cNvPr id="3" name="Content Placeholder 2"/>
          <p:cNvSpPr>
            <a:spLocks noGrp="1"/>
          </p:cNvSpPr>
          <p:nvPr>
            <p:ph idx="1"/>
          </p:nvPr>
        </p:nvSpPr>
        <p:spPr>
          <a:xfrm>
            <a:off x="386872" y="2397115"/>
            <a:ext cx="6968013" cy="4073567"/>
          </a:xfrm>
        </p:spPr>
        <p:txBody>
          <a:bodyPr/>
          <a:lstStyle/>
          <a:p>
            <a:pPr>
              <a:buFont typeface="Wingdings" charset="2"/>
              <a:buChar char="ü"/>
            </a:pPr>
            <a:r>
              <a:rPr lang="en-US" sz="2200" b="1" dirty="0" smtClean="0"/>
              <a:t>CHECKLIST </a:t>
            </a:r>
          </a:p>
          <a:p>
            <a:pPr>
              <a:buFont typeface="Wingdings" charset="2"/>
              <a:buChar char="ü"/>
            </a:pPr>
            <a:r>
              <a:rPr lang="en-US" dirty="0" smtClean="0"/>
              <a:t>My robot is balanced</a:t>
            </a:r>
          </a:p>
          <a:p>
            <a:pPr>
              <a:buFont typeface="Wingdings" charset="2"/>
              <a:buChar char="ü"/>
            </a:pPr>
            <a:r>
              <a:rPr lang="en-US" dirty="0" smtClean="0"/>
              <a:t>My robot has a job </a:t>
            </a:r>
          </a:p>
          <a:p>
            <a:pPr>
              <a:buFont typeface="Wingdings" charset="2"/>
              <a:buChar char="ü"/>
            </a:pPr>
            <a:r>
              <a:rPr lang="en-US" dirty="0" smtClean="0"/>
              <a:t>My robot has a part that does its job</a:t>
            </a:r>
          </a:p>
          <a:p>
            <a:pPr>
              <a:buFont typeface="Wingdings" charset="2"/>
              <a:buChar char="ü"/>
            </a:pPr>
            <a:r>
              <a:rPr lang="en-US" dirty="0" smtClean="0"/>
              <a:t>My robot has BIG </a:t>
            </a:r>
            <a:r>
              <a:rPr lang="en-US" b="1" dirty="0" smtClean="0"/>
              <a:t>and</a:t>
            </a:r>
            <a:r>
              <a:rPr lang="en-US" dirty="0" smtClean="0"/>
              <a:t> SMALL pieces of wood</a:t>
            </a:r>
          </a:p>
          <a:p>
            <a:pPr>
              <a:buFont typeface="Wingdings" charset="2"/>
              <a:buChar char="ü"/>
            </a:pPr>
            <a:r>
              <a:rPr lang="en-US" dirty="0" smtClean="0"/>
              <a:t>All the parts are glued </a:t>
            </a:r>
            <a:endParaRPr lang="en-US" dirty="0"/>
          </a:p>
        </p:txBody>
      </p:sp>
      <p:pic>
        <p:nvPicPr>
          <p:cNvPr id="4" name="Picture 3"/>
          <p:cNvPicPr>
            <a:picLocks noChangeAspect="1"/>
          </p:cNvPicPr>
          <p:nvPr/>
        </p:nvPicPr>
        <p:blipFill rotWithShape="1">
          <a:blip r:embed="rId2"/>
          <a:srcRect l="13874" r="13116" b="12226"/>
          <a:stretch/>
        </p:blipFill>
        <p:spPr>
          <a:xfrm>
            <a:off x="7049973" y="4074779"/>
            <a:ext cx="1863840" cy="2395903"/>
          </a:xfrm>
          <a:prstGeom prst="rect">
            <a:avLst/>
          </a:prstGeom>
        </p:spPr>
      </p:pic>
    </p:spTree>
    <p:extLst>
      <p:ext uri="{BB962C8B-B14F-4D97-AF65-F5344CB8AC3E}">
        <p14:creationId xmlns:p14="http://schemas.microsoft.com/office/powerpoint/2010/main" val="3099776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Formative Assessment 2</a:t>
            </a:r>
            <a:endParaRPr lang="en-US" dirty="0"/>
          </a:p>
        </p:txBody>
      </p:sp>
      <p:sp>
        <p:nvSpPr>
          <p:cNvPr id="3" name="Content Placeholder 2"/>
          <p:cNvSpPr>
            <a:spLocks noGrp="1"/>
          </p:cNvSpPr>
          <p:nvPr>
            <p:ph idx="1"/>
          </p:nvPr>
        </p:nvSpPr>
        <p:spPr>
          <a:xfrm>
            <a:off x="1114424" y="2434284"/>
            <a:ext cx="7610476" cy="3832045"/>
          </a:xfrm>
        </p:spPr>
        <p:txBody>
          <a:bodyPr/>
          <a:lstStyle/>
          <a:p>
            <a:r>
              <a:rPr lang="en-US" dirty="0" smtClean="0"/>
              <a:t>Beginning of Lesson 3: Students will engage in informal peer assessment. Students will turn to their neighbors and try to guess each other’s robot’s job. </a:t>
            </a:r>
          </a:p>
          <a:p>
            <a:r>
              <a:rPr lang="en-US" dirty="0" smtClean="0"/>
              <a:t>Student’s checklist from last class will be handed out </a:t>
            </a:r>
            <a:r>
              <a:rPr lang="en-US" i="1" dirty="0" smtClean="0"/>
              <a:t>with</a:t>
            </a:r>
            <a:r>
              <a:rPr lang="en-US" dirty="0" smtClean="0"/>
              <a:t> teacher’s feed-back on a post-it note.</a:t>
            </a:r>
          </a:p>
          <a:p>
            <a:r>
              <a:rPr lang="en-US" dirty="0" smtClean="0"/>
              <a:t>After taking suggestions from their partners as well as reading teacher’s feedback, students will have more work time.</a:t>
            </a:r>
          </a:p>
          <a:p>
            <a:pPr marL="0" indent="0">
              <a:buNone/>
            </a:pPr>
            <a:endParaRPr lang="en-US" dirty="0"/>
          </a:p>
        </p:txBody>
      </p:sp>
    </p:spTree>
    <p:extLst>
      <p:ext uri="{BB962C8B-B14F-4D97-AF65-F5344CB8AC3E}">
        <p14:creationId xmlns:p14="http://schemas.microsoft.com/office/powerpoint/2010/main" val="2941742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Joel Shapiro </a:t>
            </a:r>
            <a:endParaRPr lang="en-US" dirty="0"/>
          </a:p>
        </p:txBody>
      </p:sp>
      <p:sp>
        <p:nvSpPr>
          <p:cNvPr id="3" name="Subtitle 2"/>
          <p:cNvSpPr>
            <a:spLocks noGrp="1"/>
          </p:cNvSpPr>
          <p:nvPr>
            <p:ph type="subTitle" idx="1"/>
          </p:nvPr>
        </p:nvSpPr>
        <p:spPr/>
        <p:txBody>
          <a:bodyPr/>
          <a:lstStyle/>
          <a:p>
            <a:pPr marL="285750" indent="-285750">
              <a:buFontTx/>
              <a:buChar char="-"/>
            </a:pPr>
            <a:r>
              <a:rPr lang="en-US" dirty="0" smtClean="0"/>
              <a:t>American sculptor </a:t>
            </a:r>
          </a:p>
          <a:p>
            <a:pPr marL="285750" indent="-285750">
              <a:buFontTx/>
              <a:buChar char="-"/>
            </a:pPr>
            <a:r>
              <a:rPr lang="en-US" dirty="0" smtClean="0"/>
              <a:t>Dynamic, large-scale geometric shape sculptures</a:t>
            </a:r>
          </a:p>
          <a:p>
            <a:pPr marL="285750" indent="-285750">
              <a:buFontTx/>
              <a:buChar char="-"/>
            </a:pPr>
            <a:r>
              <a:rPr lang="en-US" dirty="0" smtClean="0"/>
              <a:t>Figuration and abstraction</a:t>
            </a:r>
          </a:p>
          <a:p>
            <a:pPr marL="285750" indent="-285750">
              <a:buFontTx/>
              <a:buChar char="-"/>
            </a:pPr>
            <a:r>
              <a:rPr lang="en-US" dirty="0" smtClean="0"/>
              <a:t>Wood, bronze</a:t>
            </a:r>
          </a:p>
          <a:p>
            <a:pPr marL="285750" indent="-285750">
              <a:buFontTx/>
              <a:buChar char="-"/>
            </a:pPr>
            <a:r>
              <a:rPr lang="en-US" dirty="0" smtClean="0"/>
              <a:t>Post-minimalist </a:t>
            </a:r>
          </a:p>
          <a:p>
            <a:pPr marL="285750" indent="-285750">
              <a:buFontTx/>
              <a:buChar char="-"/>
            </a:pPr>
            <a:endParaRPr lang="en-US" dirty="0"/>
          </a:p>
        </p:txBody>
      </p:sp>
      <p:pic>
        <p:nvPicPr>
          <p:cNvPr id="9" name="Picture Placeholder 8" descr="Joel-SHAPIRO_installation_PaceWildenstein.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6471" r="-36471"/>
          <a:stretch>
            <a:fillRect/>
          </a:stretch>
        </p:blipFill>
        <p:spPr>
          <a:xfrm>
            <a:off x="-1388963" y="327576"/>
            <a:ext cx="11905389" cy="3787223"/>
          </a:xfrm>
        </p:spPr>
      </p:pic>
    </p:spTree>
    <p:extLst>
      <p:ext uri="{BB962C8B-B14F-4D97-AF65-F5344CB8AC3E}">
        <p14:creationId xmlns:p14="http://schemas.microsoft.com/office/powerpoint/2010/main" val="404073404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0625"/>
            <a:ext cx="8913813" cy="914400"/>
          </a:xfrm>
        </p:spPr>
        <p:txBody>
          <a:bodyPr/>
          <a:lstStyle/>
          <a:p>
            <a:r>
              <a:rPr lang="en-US" dirty="0" smtClean="0"/>
              <a:t>Summative Assessment 1 </a:t>
            </a:r>
            <a:endParaRPr lang="en-US" dirty="0"/>
          </a:p>
        </p:txBody>
      </p:sp>
      <p:sp>
        <p:nvSpPr>
          <p:cNvPr id="3" name="Content Placeholder 2"/>
          <p:cNvSpPr>
            <a:spLocks noGrp="1"/>
          </p:cNvSpPr>
          <p:nvPr>
            <p:ph idx="1"/>
          </p:nvPr>
        </p:nvSpPr>
        <p:spPr>
          <a:xfrm>
            <a:off x="1114424" y="2394596"/>
            <a:ext cx="7610476" cy="3871734"/>
          </a:xfrm>
        </p:spPr>
        <p:txBody>
          <a:bodyPr>
            <a:normAutofit/>
          </a:bodyPr>
          <a:lstStyle/>
          <a:p>
            <a:r>
              <a:rPr lang="en-US" dirty="0" smtClean="0"/>
              <a:t>“Two Stars and a Wish!”</a:t>
            </a:r>
          </a:p>
          <a:p>
            <a:pPr marL="0" indent="0">
              <a:buNone/>
            </a:pPr>
            <a:r>
              <a:rPr lang="en-US" dirty="0" smtClean="0"/>
              <a:t>Artist’s Name: _____________________________</a:t>
            </a:r>
          </a:p>
          <a:p>
            <a:pPr marL="0" indent="0">
              <a:buNone/>
            </a:pPr>
            <a:r>
              <a:rPr lang="en-US" dirty="0" smtClean="0"/>
              <a:t>Reviewer: _________________________________</a:t>
            </a:r>
          </a:p>
          <a:p>
            <a:pPr marL="0" indent="0">
              <a:buNone/>
            </a:pPr>
            <a:r>
              <a:rPr lang="en-US" dirty="0" smtClean="0"/>
              <a:t>                      ________________________________</a:t>
            </a:r>
            <a:endParaRPr lang="en-US" dirty="0"/>
          </a:p>
          <a:p>
            <a:pPr marL="0" indent="0">
              <a:buNone/>
            </a:pPr>
            <a:r>
              <a:rPr lang="en-US" dirty="0" smtClean="0"/>
              <a:t>                      ________________________________</a:t>
            </a:r>
          </a:p>
          <a:p>
            <a:pPr marL="0" indent="0">
              <a:buNone/>
            </a:pPr>
            <a:r>
              <a:rPr lang="en-US" dirty="0" smtClean="0"/>
              <a:t>And a Wish! _________________________________</a:t>
            </a:r>
          </a:p>
          <a:p>
            <a:pPr marL="0" indent="0">
              <a:buNone/>
            </a:pPr>
            <a:r>
              <a:rPr lang="en-US" sz="1500" i="1" dirty="0" smtClean="0"/>
              <a:t>Please turn in this exit slip in the box before you leave the art studio</a:t>
            </a:r>
            <a:endParaRPr lang="en-US" sz="1500" i="1" dirty="0"/>
          </a:p>
        </p:txBody>
      </p:sp>
      <p:sp>
        <p:nvSpPr>
          <p:cNvPr id="4" name="5-Point Star 3"/>
          <p:cNvSpPr/>
          <p:nvPr/>
        </p:nvSpPr>
        <p:spPr>
          <a:xfrm>
            <a:off x="2050373" y="4584385"/>
            <a:ext cx="476216" cy="50909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5-Point Star 4"/>
          <p:cNvSpPr/>
          <p:nvPr/>
        </p:nvSpPr>
        <p:spPr>
          <a:xfrm>
            <a:off x="2050372" y="3989044"/>
            <a:ext cx="476216" cy="456171"/>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6812528" y="2389999"/>
            <a:ext cx="1579190" cy="1703048"/>
          </a:xfrm>
          <a:prstGeom prst="rect">
            <a:avLst/>
          </a:prstGeom>
        </p:spPr>
      </p:pic>
    </p:spTree>
    <p:extLst>
      <p:ext uri="{BB962C8B-B14F-4D97-AF65-F5344CB8AC3E}">
        <p14:creationId xmlns:p14="http://schemas.microsoft.com/office/powerpoint/2010/main" val="145078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276"/>
            <a:ext cx="8913813" cy="914400"/>
          </a:xfrm>
        </p:spPr>
        <p:txBody>
          <a:bodyPr/>
          <a:lstStyle/>
          <a:p>
            <a:r>
              <a:rPr lang="en-US" dirty="0" smtClean="0"/>
              <a:t>Summative Assessment 2</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75346904"/>
              </p:ext>
            </p:extLst>
          </p:nvPr>
        </p:nvGraphicFramePr>
        <p:xfrm>
          <a:off x="158737" y="2003740"/>
          <a:ext cx="8755076" cy="4391461"/>
        </p:xfrm>
        <a:graphic>
          <a:graphicData uri="http://schemas.openxmlformats.org/drawingml/2006/table">
            <a:tbl>
              <a:tblPr firstRow="1" bandRow="1">
                <a:tableStyleId>{2D5ABB26-0587-4C30-8999-92F81FD0307C}</a:tableStyleId>
              </a:tblPr>
              <a:tblGrid>
                <a:gridCol w="2188769"/>
                <a:gridCol w="2188769"/>
                <a:gridCol w="2188769"/>
                <a:gridCol w="2188769"/>
              </a:tblGrid>
              <a:tr h="0">
                <a:tc>
                  <a:txBody>
                    <a:bodyPr/>
                    <a:lstStyle/>
                    <a:p>
                      <a:pPr algn="ctr"/>
                      <a:endParaRPr lang="en-US" dirty="0">
                        <a:latin typeface="Century Gothic"/>
                        <a:cs typeface="Century Gothic"/>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latin typeface="Century Gothic"/>
                          <a:cs typeface="Century Gothic"/>
                        </a:rPr>
                        <a:t>3</a:t>
                      </a:r>
                      <a:endParaRPr lang="en-US" dirty="0">
                        <a:latin typeface="Century Gothic"/>
                        <a:cs typeface="Century Gothic"/>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latin typeface="Century Gothic"/>
                          <a:cs typeface="Century Gothic"/>
                        </a:rPr>
                        <a:t>2</a:t>
                      </a:r>
                      <a:endParaRPr lang="en-US" dirty="0">
                        <a:latin typeface="Century Gothic"/>
                        <a:cs typeface="Century Gothic"/>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latin typeface="Century Gothic"/>
                          <a:cs typeface="Century Gothic"/>
                        </a:rPr>
                        <a:t>1</a:t>
                      </a:r>
                      <a:endParaRPr lang="en-US" dirty="0">
                        <a:latin typeface="Century Gothic"/>
                        <a:cs typeface="Century Gothic"/>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119634">
                <a:tc>
                  <a:txBody>
                    <a:bodyPr/>
                    <a:lstStyle/>
                    <a:p>
                      <a:pPr algn="ctr"/>
                      <a:r>
                        <a:rPr lang="en-US" b="1" dirty="0" smtClean="0">
                          <a:latin typeface="Century Gothic"/>
                          <a:cs typeface="Century Gothic"/>
                        </a:rPr>
                        <a:t>Balance</a:t>
                      </a:r>
                      <a:endParaRPr lang="en-US" b="1" dirty="0">
                        <a:latin typeface="Century Gothic"/>
                        <a:cs typeface="Century Gothic"/>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200" dirty="0">
                          <a:solidFill>
                            <a:srgbClr val="000000"/>
                          </a:solidFill>
                          <a:effectLst/>
                          <a:latin typeface="Century Gothic"/>
                          <a:ea typeface="Cambria"/>
                          <a:cs typeface="Century Gothic"/>
                        </a:rPr>
                        <a:t>Student shows evidence of using building support structures to create a free-standing robot </a:t>
                      </a:r>
                      <a:r>
                        <a:rPr lang="en-US" sz="1200" dirty="0" smtClean="0">
                          <a:solidFill>
                            <a:srgbClr val="000000"/>
                          </a:solidFill>
                          <a:effectLst/>
                          <a:latin typeface="Century Gothic"/>
                          <a:ea typeface="Cambria"/>
                          <a:cs typeface="Century Gothic"/>
                        </a:rPr>
                        <a:t>with equal weight </a:t>
                      </a:r>
                      <a:r>
                        <a:rPr lang="en-US" sz="1200" dirty="0">
                          <a:solidFill>
                            <a:srgbClr val="000000"/>
                          </a:solidFill>
                          <a:effectLst/>
                          <a:latin typeface="Century Gothic"/>
                          <a:ea typeface="Cambria"/>
                          <a:cs typeface="Century Gothic"/>
                        </a:rPr>
                        <a:t>distribution</a:t>
                      </a: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200" dirty="0">
                          <a:solidFill>
                            <a:srgbClr val="000000"/>
                          </a:solidFill>
                          <a:effectLst/>
                          <a:latin typeface="Century Gothic"/>
                          <a:ea typeface="Cambria"/>
                          <a:cs typeface="Century Gothic"/>
                        </a:rPr>
                        <a:t>Student shows evidence of building support for robot to stand, but lack of equal weight distribution making the robot </a:t>
                      </a:r>
                      <a:r>
                        <a:rPr lang="en-US" sz="1200" dirty="0" smtClean="0">
                          <a:solidFill>
                            <a:srgbClr val="000000"/>
                          </a:solidFill>
                          <a:effectLst/>
                          <a:latin typeface="Century Gothic"/>
                          <a:ea typeface="Cambria"/>
                          <a:cs typeface="Century Gothic"/>
                        </a:rPr>
                        <a:t>crooked/tip</a:t>
                      </a:r>
                      <a:r>
                        <a:rPr lang="en-US" sz="1200" baseline="0" dirty="0" smtClean="0">
                          <a:solidFill>
                            <a:srgbClr val="000000"/>
                          </a:solidFill>
                          <a:effectLst/>
                          <a:latin typeface="Century Gothic"/>
                          <a:ea typeface="Cambria"/>
                          <a:cs typeface="Century Gothic"/>
                        </a:rPr>
                        <a:t> over easily</a:t>
                      </a:r>
                      <a:endParaRPr lang="en-US" sz="1200" dirty="0">
                        <a:solidFill>
                          <a:srgbClr val="000000"/>
                        </a:solidFill>
                        <a:effectLst/>
                        <a:latin typeface="Century Gothic"/>
                        <a:ea typeface="Cambria"/>
                        <a:cs typeface="Century Gothic"/>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200" dirty="0">
                          <a:solidFill>
                            <a:srgbClr val="000000"/>
                          </a:solidFill>
                          <a:effectLst/>
                          <a:latin typeface="Century Gothic"/>
                          <a:ea typeface="Cambria"/>
                          <a:cs typeface="Century Gothic"/>
                        </a:rPr>
                        <a:t>Student’s robot cannot stand</a:t>
                      </a: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718621">
                <a:tc>
                  <a:txBody>
                    <a:bodyPr/>
                    <a:lstStyle/>
                    <a:p>
                      <a:pPr algn="ctr"/>
                      <a:r>
                        <a:rPr lang="en-US" b="1" dirty="0" smtClean="0">
                          <a:latin typeface="Century Gothic"/>
                          <a:cs typeface="Century Gothic"/>
                        </a:rPr>
                        <a:t>Glue Usage</a:t>
                      </a:r>
                      <a:endParaRPr lang="en-US" b="1" dirty="0">
                        <a:latin typeface="Century Gothic"/>
                        <a:cs typeface="Century Gothic"/>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200" dirty="0">
                          <a:solidFill>
                            <a:srgbClr val="000000"/>
                          </a:solidFill>
                          <a:effectLst/>
                          <a:latin typeface="Century Gothic"/>
                          <a:ea typeface="Cambria"/>
                          <a:cs typeface="Century Gothic"/>
                        </a:rPr>
                        <a:t>Student’s robot sculpture parts are completely intact showing effective glue use </a:t>
                      </a: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200" dirty="0">
                          <a:solidFill>
                            <a:srgbClr val="000000"/>
                          </a:solidFill>
                          <a:effectLst/>
                          <a:latin typeface="Century Gothic"/>
                          <a:ea typeface="Cambria"/>
                          <a:cs typeface="Century Gothic"/>
                        </a:rPr>
                        <a:t>Some of student’s robot parts are dangling</a:t>
                      </a: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200" dirty="0">
                          <a:solidFill>
                            <a:srgbClr val="000000"/>
                          </a:solidFill>
                          <a:effectLst/>
                          <a:latin typeface="Century Gothic"/>
                          <a:ea typeface="Cambria"/>
                          <a:cs typeface="Century Gothic"/>
                        </a:rPr>
                        <a:t>Robot is falling apart; excess or too little glue use </a:t>
                      </a: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177858">
                <a:tc>
                  <a:txBody>
                    <a:bodyPr/>
                    <a:lstStyle/>
                    <a:p>
                      <a:pPr algn="ctr"/>
                      <a:r>
                        <a:rPr lang="en-US" b="1" dirty="0" smtClean="0">
                          <a:latin typeface="Century Gothic"/>
                          <a:cs typeface="Century Gothic"/>
                        </a:rPr>
                        <a:t>Performance</a:t>
                      </a:r>
                      <a:endParaRPr lang="en-US" b="1" dirty="0">
                        <a:latin typeface="Century Gothic"/>
                        <a:cs typeface="Century Gothic"/>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200" dirty="0">
                          <a:solidFill>
                            <a:srgbClr val="000000"/>
                          </a:solidFill>
                          <a:effectLst/>
                          <a:latin typeface="Century Gothic"/>
                          <a:ea typeface="Cambria"/>
                          <a:cs typeface="Century Gothic"/>
                        </a:rPr>
                        <a:t>Student shows evidence of understanding of balance and weight distribution. </a:t>
                      </a:r>
                      <a:r>
                        <a:rPr lang="en-US" sz="1200" dirty="0" smtClean="0">
                          <a:solidFill>
                            <a:srgbClr val="000000"/>
                          </a:solidFill>
                          <a:effectLst/>
                          <a:latin typeface="Century Gothic"/>
                          <a:ea typeface="Cambria"/>
                          <a:cs typeface="Century Gothic"/>
                        </a:rPr>
                        <a:t>Student</a:t>
                      </a:r>
                      <a:r>
                        <a:rPr lang="en-US" sz="1200" baseline="0" dirty="0" smtClean="0">
                          <a:solidFill>
                            <a:srgbClr val="000000"/>
                          </a:solidFill>
                          <a:effectLst/>
                          <a:latin typeface="Century Gothic"/>
                          <a:ea typeface="Cambria"/>
                          <a:cs typeface="Century Gothic"/>
                        </a:rPr>
                        <a:t> participates during discussion and contributes during class-share</a:t>
                      </a:r>
                      <a:endParaRPr lang="en-US" sz="1200" dirty="0">
                        <a:solidFill>
                          <a:srgbClr val="000000"/>
                        </a:solidFill>
                        <a:effectLst/>
                        <a:latin typeface="Century Gothic"/>
                        <a:ea typeface="Cambria"/>
                        <a:cs typeface="Century Gothic"/>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200" dirty="0">
                          <a:solidFill>
                            <a:srgbClr val="000000"/>
                          </a:solidFill>
                          <a:effectLst/>
                          <a:latin typeface="Century Gothic"/>
                          <a:ea typeface="Cambria"/>
                          <a:cs typeface="Century Gothic"/>
                        </a:rPr>
                        <a:t>Student works during work time </a:t>
                      </a:r>
                      <a:r>
                        <a:rPr lang="en-US" sz="1200" dirty="0" smtClean="0">
                          <a:solidFill>
                            <a:srgbClr val="000000"/>
                          </a:solidFill>
                          <a:effectLst/>
                          <a:latin typeface="Century Gothic"/>
                          <a:ea typeface="Cambria"/>
                          <a:cs typeface="Century Gothic"/>
                        </a:rPr>
                        <a:t>but</a:t>
                      </a:r>
                      <a:r>
                        <a:rPr lang="en-US" sz="1200" baseline="0" dirty="0" smtClean="0">
                          <a:solidFill>
                            <a:srgbClr val="000000"/>
                          </a:solidFill>
                          <a:effectLst/>
                          <a:latin typeface="Century Gothic"/>
                          <a:ea typeface="Cambria"/>
                          <a:cs typeface="Century Gothic"/>
                        </a:rPr>
                        <a:t> gets off track often. Student makes minimal contribution during class discussion</a:t>
                      </a:r>
                      <a:endParaRPr lang="en-US" sz="1200" dirty="0">
                        <a:solidFill>
                          <a:srgbClr val="000000"/>
                        </a:solidFill>
                        <a:effectLst/>
                        <a:latin typeface="Century Gothic"/>
                        <a:ea typeface="Cambria"/>
                        <a:cs typeface="Century Gothic"/>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200" dirty="0">
                          <a:solidFill>
                            <a:srgbClr val="000000"/>
                          </a:solidFill>
                          <a:effectLst/>
                          <a:latin typeface="Century Gothic"/>
                          <a:ea typeface="Cambria"/>
                          <a:cs typeface="Century Gothic"/>
                        </a:rPr>
                        <a:t>Student is distracted during discussion and work time/distracts others </a:t>
                      </a: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17889">
                <a:tc>
                  <a:txBody>
                    <a:bodyPr/>
                    <a:lstStyle/>
                    <a:p>
                      <a:pPr algn="ctr"/>
                      <a:r>
                        <a:rPr lang="en-US" b="1" dirty="0" smtClean="0">
                          <a:latin typeface="Century Gothic"/>
                          <a:cs typeface="Century Gothic"/>
                        </a:rPr>
                        <a:t>Language</a:t>
                      </a:r>
                      <a:endParaRPr lang="en-US" b="1" dirty="0">
                        <a:latin typeface="Century Gothic"/>
                        <a:cs typeface="Century Gothic"/>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200" dirty="0">
                          <a:solidFill>
                            <a:srgbClr val="000000"/>
                          </a:solidFill>
                          <a:effectLst/>
                          <a:latin typeface="Century Gothic"/>
                          <a:ea typeface="Cambria"/>
                          <a:cs typeface="Century Gothic"/>
                        </a:rPr>
                        <a:t>Student uses 2 or more vocabulary from word wall to </a:t>
                      </a:r>
                      <a:r>
                        <a:rPr lang="en-US" sz="1200" dirty="0" smtClean="0">
                          <a:solidFill>
                            <a:srgbClr val="000000"/>
                          </a:solidFill>
                          <a:effectLst/>
                          <a:latin typeface="Century Gothic"/>
                          <a:ea typeface="Cambria"/>
                          <a:cs typeface="Century Gothic"/>
                        </a:rPr>
                        <a:t>describe</a:t>
                      </a:r>
                      <a:r>
                        <a:rPr lang="en-US" sz="1200" baseline="0" dirty="0" smtClean="0">
                          <a:solidFill>
                            <a:srgbClr val="000000"/>
                          </a:solidFill>
                          <a:effectLst/>
                          <a:latin typeface="Century Gothic"/>
                          <a:ea typeface="Cambria"/>
                          <a:cs typeface="Century Gothic"/>
                        </a:rPr>
                        <a:t>, compare &amp; contrast</a:t>
                      </a:r>
                      <a:r>
                        <a:rPr lang="en-US" sz="1200" dirty="0" smtClean="0">
                          <a:solidFill>
                            <a:srgbClr val="000000"/>
                          </a:solidFill>
                          <a:effectLst/>
                          <a:latin typeface="Century Gothic"/>
                          <a:ea typeface="Cambria"/>
                          <a:cs typeface="Century Gothic"/>
                        </a:rPr>
                        <a:t> </a:t>
                      </a:r>
                      <a:r>
                        <a:rPr lang="en-US" sz="1200" dirty="0">
                          <a:solidFill>
                            <a:srgbClr val="000000"/>
                          </a:solidFill>
                          <a:effectLst/>
                          <a:latin typeface="Century Gothic"/>
                          <a:ea typeface="Cambria"/>
                          <a:cs typeface="Century Gothic"/>
                        </a:rPr>
                        <a:t>their </a:t>
                      </a:r>
                      <a:r>
                        <a:rPr lang="en-US" sz="1200" dirty="0" smtClean="0">
                          <a:solidFill>
                            <a:srgbClr val="000000"/>
                          </a:solidFill>
                          <a:effectLst/>
                          <a:latin typeface="Century Gothic"/>
                          <a:ea typeface="Cambria"/>
                          <a:cs typeface="Century Gothic"/>
                        </a:rPr>
                        <a:t>work/others</a:t>
                      </a:r>
                      <a:endParaRPr lang="en-US" sz="1200" dirty="0">
                        <a:solidFill>
                          <a:srgbClr val="000000"/>
                        </a:solidFill>
                        <a:effectLst/>
                        <a:latin typeface="Century Gothic"/>
                        <a:ea typeface="Cambria"/>
                        <a:cs typeface="Century Gothic"/>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200" dirty="0">
                          <a:solidFill>
                            <a:srgbClr val="000000"/>
                          </a:solidFill>
                          <a:effectLst/>
                          <a:latin typeface="Century Gothic"/>
                          <a:ea typeface="Cambria"/>
                          <a:cs typeface="Century Gothic"/>
                        </a:rPr>
                        <a:t>Student uses 1 vocabulary word </a:t>
                      </a:r>
                      <a:r>
                        <a:rPr lang="en-US" sz="1200" dirty="0" smtClean="0">
                          <a:solidFill>
                            <a:srgbClr val="000000"/>
                          </a:solidFill>
                          <a:effectLst/>
                          <a:latin typeface="Century Gothic"/>
                          <a:ea typeface="Cambria"/>
                          <a:cs typeface="Century Gothic"/>
                        </a:rPr>
                        <a:t>to </a:t>
                      </a:r>
                      <a:r>
                        <a:rPr lang="en-US" sz="1200" dirty="0">
                          <a:solidFill>
                            <a:srgbClr val="000000"/>
                          </a:solidFill>
                          <a:effectLst/>
                          <a:latin typeface="Century Gothic"/>
                          <a:ea typeface="Cambria"/>
                          <a:cs typeface="Century Gothic"/>
                        </a:rPr>
                        <a:t>describe their </a:t>
                      </a:r>
                      <a:r>
                        <a:rPr lang="en-US" sz="1200" dirty="0" smtClean="0">
                          <a:solidFill>
                            <a:srgbClr val="000000"/>
                          </a:solidFill>
                          <a:effectLst/>
                          <a:latin typeface="Century Gothic"/>
                          <a:ea typeface="Cambria"/>
                          <a:cs typeface="Century Gothic"/>
                        </a:rPr>
                        <a:t>work; student compares</a:t>
                      </a:r>
                      <a:r>
                        <a:rPr lang="en-US" sz="1200" baseline="0" dirty="0" smtClean="0">
                          <a:solidFill>
                            <a:srgbClr val="000000"/>
                          </a:solidFill>
                          <a:effectLst/>
                          <a:latin typeface="Century Gothic"/>
                          <a:ea typeface="Cambria"/>
                          <a:cs typeface="Century Gothic"/>
                        </a:rPr>
                        <a:t> and/or contrast (but not both)</a:t>
                      </a:r>
                      <a:endParaRPr lang="en-US" sz="1200" dirty="0">
                        <a:solidFill>
                          <a:srgbClr val="000000"/>
                        </a:solidFill>
                        <a:effectLst/>
                        <a:latin typeface="Century Gothic"/>
                        <a:ea typeface="Cambria"/>
                        <a:cs typeface="Century Gothic"/>
                      </a:endParaRP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200" dirty="0">
                          <a:solidFill>
                            <a:srgbClr val="000000"/>
                          </a:solidFill>
                          <a:effectLst/>
                          <a:latin typeface="Century Gothic"/>
                          <a:ea typeface="Cambria"/>
                          <a:cs typeface="Century Gothic"/>
                        </a:rPr>
                        <a:t>Student does not use any of the vocabulary on wall to describe their work</a:t>
                      </a:r>
                    </a:p>
                  </a:txBody>
                  <a:tcPr marL="63500" marR="63500" marT="63500" marB="635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052632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B16887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704" y="574221"/>
            <a:ext cx="3323392" cy="2492544"/>
          </a:xfrm>
          <a:prstGeom prst="rect">
            <a:avLst/>
          </a:prstGeom>
        </p:spPr>
      </p:pic>
      <p:pic>
        <p:nvPicPr>
          <p:cNvPr id="3" name="Picture 2" descr="PB16887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3092" y="3350474"/>
            <a:ext cx="3319541" cy="2489656"/>
          </a:xfrm>
          <a:prstGeom prst="rect">
            <a:avLst/>
          </a:prstGeom>
        </p:spPr>
      </p:pic>
      <p:pic>
        <p:nvPicPr>
          <p:cNvPr id="4" name="Picture 3" descr="PB16887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704" y="3350474"/>
            <a:ext cx="3314445" cy="2485834"/>
          </a:xfrm>
          <a:prstGeom prst="rect">
            <a:avLst/>
          </a:prstGeom>
        </p:spPr>
      </p:pic>
      <p:pic>
        <p:nvPicPr>
          <p:cNvPr id="6" name="Picture 5" descr="PB16887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3092" y="580931"/>
            <a:ext cx="3314445" cy="2485834"/>
          </a:xfrm>
          <a:prstGeom prst="rect">
            <a:avLst/>
          </a:prstGeom>
        </p:spPr>
      </p:pic>
    </p:spTree>
    <p:extLst>
      <p:ext uri="{BB962C8B-B14F-4D97-AF65-F5344CB8AC3E}">
        <p14:creationId xmlns:p14="http://schemas.microsoft.com/office/powerpoint/2010/main" val="37750824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B16886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399" y="656530"/>
            <a:ext cx="3509280" cy="2631960"/>
          </a:xfrm>
          <a:prstGeom prst="rect">
            <a:avLst/>
          </a:prstGeom>
        </p:spPr>
      </p:pic>
      <p:pic>
        <p:nvPicPr>
          <p:cNvPr id="3" name="Picture 2" descr="PB1688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4402" y="656530"/>
            <a:ext cx="3509280" cy="2631960"/>
          </a:xfrm>
          <a:prstGeom prst="rect">
            <a:avLst/>
          </a:prstGeom>
        </p:spPr>
      </p:pic>
      <p:pic>
        <p:nvPicPr>
          <p:cNvPr id="4" name="Picture 3" descr="PB16887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399" y="3585277"/>
            <a:ext cx="3509280" cy="2631960"/>
          </a:xfrm>
          <a:prstGeom prst="rect">
            <a:avLst/>
          </a:prstGeom>
        </p:spPr>
      </p:pic>
      <p:pic>
        <p:nvPicPr>
          <p:cNvPr id="6" name="Picture 5" descr="PB16885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4402" y="3585277"/>
            <a:ext cx="3509280" cy="2631960"/>
          </a:xfrm>
          <a:prstGeom prst="rect">
            <a:avLst/>
          </a:prstGeom>
        </p:spPr>
      </p:pic>
    </p:spTree>
    <p:extLst>
      <p:ext uri="{BB962C8B-B14F-4D97-AF65-F5344CB8AC3E}">
        <p14:creationId xmlns:p14="http://schemas.microsoft.com/office/powerpoint/2010/main" val="333122026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B168876.JPG"/>
          <p:cNvPicPr>
            <a:picLocks noChangeAspect="1"/>
          </p:cNvPicPr>
          <p:nvPr/>
        </p:nvPicPr>
        <p:blipFill rotWithShape="1">
          <a:blip r:embed="rId2">
            <a:extLst>
              <a:ext uri="{28A0092B-C50C-407E-A947-70E740481C1C}">
                <a14:useLocalDpi xmlns:a14="http://schemas.microsoft.com/office/drawing/2010/main" val="0"/>
              </a:ext>
            </a:extLst>
          </a:blip>
          <a:srcRect t="17742" b="13750"/>
          <a:stretch/>
        </p:blipFill>
        <p:spPr>
          <a:xfrm>
            <a:off x="1815572" y="487121"/>
            <a:ext cx="5463251" cy="2489762"/>
          </a:xfrm>
          <a:prstGeom prst="rect">
            <a:avLst/>
          </a:prstGeom>
        </p:spPr>
      </p:pic>
      <p:pic>
        <p:nvPicPr>
          <p:cNvPr id="6" name="Picture 5" descr="PB168877.JPG"/>
          <p:cNvPicPr>
            <a:picLocks noChangeAspect="1"/>
          </p:cNvPicPr>
          <p:nvPr/>
        </p:nvPicPr>
        <p:blipFill rotWithShape="1">
          <a:blip r:embed="rId3">
            <a:extLst>
              <a:ext uri="{28A0092B-C50C-407E-A947-70E740481C1C}">
                <a14:useLocalDpi xmlns:a14="http://schemas.microsoft.com/office/drawing/2010/main" val="0"/>
              </a:ext>
            </a:extLst>
          </a:blip>
          <a:srcRect t="29177" b="14155"/>
          <a:stretch/>
        </p:blipFill>
        <p:spPr>
          <a:xfrm>
            <a:off x="968967" y="3267762"/>
            <a:ext cx="7315200" cy="3109004"/>
          </a:xfrm>
          <a:prstGeom prst="rect">
            <a:avLst/>
          </a:prstGeom>
        </p:spPr>
      </p:pic>
    </p:spTree>
    <p:extLst>
      <p:ext uri="{BB962C8B-B14F-4D97-AF65-F5344CB8AC3E}">
        <p14:creationId xmlns:p14="http://schemas.microsoft.com/office/powerpoint/2010/main" val="67719732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Segment</a:t>
            </a:r>
            <a:endParaRPr lang="en-US" dirty="0"/>
          </a:p>
        </p:txBody>
      </p:sp>
      <p:sp>
        <p:nvSpPr>
          <p:cNvPr id="3" name="Content Placeholder 2"/>
          <p:cNvSpPr>
            <a:spLocks noGrp="1"/>
          </p:cNvSpPr>
          <p:nvPr>
            <p:ph idx="1"/>
          </p:nvPr>
        </p:nvSpPr>
        <p:spPr>
          <a:xfrm>
            <a:off x="1114424" y="2447514"/>
            <a:ext cx="7610476" cy="3818815"/>
          </a:xfrm>
        </p:spPr>
        <p:txBody>
          <a:bodyPr>
            <a:normAutofit/>
          </a:bodyPr>
          <a:lstStyle/>
          <a:p>
            <a:r>
              <a:rPr lang="en-US" b="1" dirty="0"/>
              <a:t>Lesson 1:</a:t>
            </a:r>
            <a:r>
              <a:rPr lang="en-US" dirty="0"/>
              <a:t> What is balance? A lesson on balance and weight distribution looking at Joel Shapiro’s work and build balanced structures  </a:t>
            </a:r>
          </a:p>
          <a:p>
            <a:r>
              <a:rPr lang="en-US" b="1" dirty="0"/>
              <a:t>Lesson 2:</a:t>
            </a:r>
            <a:r>
              <a:rPr lang="en-US" dirty="0"/>
              <a:t> What kind of robot are you going to build? Conversation on problems they face everyday and the jobs they can give their robot to solve the </a:t>
            </a:r>
            <a:r>
              <a:rPr lang="en-US" dirty="0" smtClean="0"/>
              <a:t>problems</a:t>
            </a:r>
            <a:endParaRPr lang="en-US" dirty="0"/>
          </a:p>
          <a:p>
            <a:r>
              <a:rPr lang="en-US" b="1" dirty="0"/>
              <a:t>Lesson 3:</a:t>
            </a:r>
            <a:r>
              <a:rPr lang="en-US" dirty="0"/>
              <a:t> Peer assessment and add finishing touches/modifications to their robots.  </a:t>
            </a:r>
          </a:p>
          <a:p>
            <a:r>
              <a:rPr lang="en-US" b="1" dirty="0"/>
              <a:t>Lesson 4:</a:t>
            </a:r>
            <a:r>
              <a:rPr lang="en-US" dirty="0"/>
              <a:t> Drawing of their robots and a class share </a:t>
            </a:r>
          </a:p>
        </p:txBody>
      </p:sp>
    </p:spTree>
    <p:extLst>
      <p:ext uri="{BB962C8B-B14F-4D97-AF65-F5344CB8AC3E}">
        <p14:creationId xmlns:p14="http://schemas.microsoft.com/office/powerpoint/2010/main" val="384754166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Foci</a:t>
            </a:r>
            <a:endParaRPr lang="en-US" dirty="0"/>
          </a:p>
        </p:txBody>
      </p:sp>
      <p:pic>
        <p:nvPicPr>
          <p:cNvPr id="5" name="Picture Placeholder 4" descr="ArticleImage-JoelShapiro-3.png"/>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4946" t="1948" r="5361" b="1948"/>
          <a:stretch/>
        </p:blipFill>
        <p:spPr>
          <a:xfrm>
            <a:off x="5714586" y="2170113"/>
            <a:ext cx="3200813" cy="4084637"/>
          </a:xfrm>
        </p:spPr>
      </p:pic>
      <p:sp>
        <p:nvSpPr>
          <p:cNvPr id="3" name="Content Placeholder 2"/>
          <p:cNvSpPr>
            <a:spLocks noGrp="1"/>
          </p:cNvSpPr>
          <p:nvPr>
            <p:ph type="body" sz="half" idx="2"/>
          </p:nvPr>
        </p:nvSpPr>
        <p:spPr/>
        <p:txBody>
          <a:bodyPr>
            <a:normAutofit fontScale="85000" lnSpcReduction="10000"/>
          </a:bodyPr>
          <a:lstStyle/>
          <a:p>
            <a:r>
              <a:rPr lang="en-US" b="1" dirty="0" smtClean="0"/>
              <a:t>Art Context: </a:t>
            </a:r>
            <a:r>
              <a:rPr lang="en-US" dirty="0" smtClean="0"/>
              <a:t>Sculpture</a:t>
            </a:r>
            <a:r>
              <a:rPr lang="en-US" dirty="0"/>
              <a:t>, wood, robot design, architecture  </a:t>
            </a:r>
          </a:p>
          <a:p>
            <a:r>
              <a:rPr lang="en-US" b="1" dirty="0" smtClean="0"/>
              <a:t>Form &amp; Structure: </a:t>
            </a:r>
            <a:r>
              <a:rPr lang="en-US" dirty="0" smtClean="0"/>
              <a:t>Balance</a:t>
            </a:r>
            <a:r>
              <a:rPr lang="en-US" dirty="0"/>
              <a:t>, form, shape, scale, </a:t>
            </a:r>
            <a:r>
              <a:rPr lang="en-US" dirty="0" smtClean="0"/>
              <a:t>proportion</a:t>
            </a:r>
            <a:endParaRPr lang="en-US" dirty="0"/>
          </a:p>
          <a:p>
            <a:r>
              <a:rPr lang="en-US" b="1" dirty="0" smtClean="0"/>
              <a:t>Personal Perspective: </a:t>
            </a:r>
            <a:r>
              <a:rPr lang="en-US" dirty="0" smtClean="0"/>
              <a:t>Students </a:t>
            </a:r>
            <a:r>
              <a:rPr lang="en-US" dirty="0"/>
              <a:t>will build a freestanding sculpture of a robot using wood pieces. Students will engage in a conversation on the problems they face everyday (at home, community, school, classroom…) and the jobs they would give their robots to solve these problems. </a:t>
            </a:r>
          </a:p>
          <a:p>
            <a:r>
              <a:rPr lang="en-US" b="1" dirty="0" smtClean="0"/>
              <a:t>Production: </a:t>
            </a:r>
            <a:r>
              <a:rPr lang="en-US" dirty="0" smtClean="0"/>
              <a:t>Selecting</a:t>
            </a:r>
            <a:r>
              <a:rPr lang="en-US" dirty="0"/>
              <a:t>, stacking, adhering (gluing), assembling, supporting, adding, subtracting, balancing</a:t>
            </a:r>
            <a:r>
              <a:rPr lang="en-US" dirty="0"/>
              <a:t> </a:t>
            </a:r>
          </a:p>
        </p:txBody>
      </p:sp>
    </p:spTree>
    <p:extLst>
      <p:ext uri="{BB962C8B-B14F-4D97-AF65-F5344CB8AC3E}">
        <p14:creationId xmlns:p14="http://schemas.microsoft.com/office/powerpoint/2010/main" val="4143303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 </a:t>
            </a:r>
            <a:endParaRPr lang="en-US" dirty="0"/>
          </a:p>
        </p:txBody>
      </p:sp>
      <p:sp>
        <p:nvSpPr>
          <p:cNvPr id="3" name="Content Placeholder 2"/>
          <p:cNvSpPr>
            <a:spLocks noGrp="1"/>
          </p:cNvSpPr>
          <p:nvPr>
            <p:ph idx="1"/>
          </p:nvPr>
        </p:nvSpPr>
        <p:spPr>
          <a:xfrm>
            <a:off x="1114424" y="2421054"/>
            <a:ext cx="7610476" cy="3845275"/>
          </a:xfrm>
        </p:spPr>
        <p:txBody>
          <a:bodyPr/>
          <a:lstStyle/>
          <a:p>
            <a:pPr marL="0" indent="0">
              <a:buNone/>
            </a:pPr>
            <a:r>
              <a:rPr lang="en-US" dirty="0" smtClean="0"/>
              <a:t>Students will be able to…</a:t>
            </a:r>
          </a:p>
          <a:p>
            <a:pPr lvl="0"/>
            <a:r>
              <a:rPr lang="en-US" dirty="0"/>
              <a:t>Select and combine wood pieces/scraps to build a freestanding sculpture </a:t>
            </a:r>
          </a:p>
          <a:p>
            <a:pPr lvl="0"/>
            <a:r>
              <a:rPr lang="en-US" dirty="0"/>
              <a:t>Develop craft: use the glue effectively</a:t>
            </a:r>
          </a:p>
          <a:p>
            <a:pPr lvl="0"/>
            <a:r>
              <a:rPr lang="en-US" dirty="0"/>
              <a:t>Add details to suggest robot being to their sculptures</a:t>
            </a:r>
          </a:p>
          <a:p>
            <a:pPr lvl="0"/>
            <a:r>
              <a:rPr lang="en-US" dirty="0"/>
              <a:t>Connection of form and function  </a:t>
            </a:r>
          </a:p>
          <a:p>
            <a:pPr lvl="0"/>
            <a:r>
              <a:rPr lang="en-US" dirty="0"/>
              <a:t>Do a representational drawing (robot drawings)</a:t>
            </a:r>
          </a:p>
          <a:p>
            <a:pPr marL="0" indent="0">
              <a:buNone/>
            </a:pPr>
            <a:endParaRPr lang="en-US" dirty="0"/>
          </a:p>
        </p:txBody>
      </p:sp>
    </p:spTree>
    <p:extLst>
      <p:ext uri="{BB962C8B-B14F-4D97-AF65-F5344CB8AC3E}">
        <p14:creationId xmlns:p14="http://schemas.microsoft.com/office/powerpoint/2010/main" val="3492491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Goals</a:t>
            </a:r>
            <a:endParaRPr lang="en-US" dirty="0"/>
          </a:p>
        </p:txBody>
      </p:sp>
      <p:sp>
        <p:nvSpPr>
          <p:cNvPr id="3" name="Content Placeholder 2"/>
          <p:cNvSpPr>
            <a:spLocks noGrp="1"/>
          </p:cNvSpPr>
          <p:nvPr>
            <p:ph idx="1"/>
          </p:nvPr>
        </p:nvSpPr>
        <p:spPr>
          <a:xfrm>
            <a:off x="1114424" y="2473974"/>
            <a:ext cx="7610476" cy="3792356"/>
          </a:xfrm>
        </p:spPr>
        <p:txBody>
          <a:bodyPr>
            <a:normAutofit lnSpcReduction="10000"/>
          </a:bodyPr>
          <a:lstStyle/>
          <a:p>
            <a:pPr marL="0" indent="0">
              <a:buNone/>
            </a:pPr>
            <a:r>
              <a:rPr lang="en-US" dirty="0" smtClean="0"/>
              <a:t>Students will understand that…</a:t>
            </a:r>
          </a:p>
          <a:p>
            <a:pPr lvl="0"/>
            <a:r>
              <a:rPr lang="en-US" dirty="0"/>
              <a:t>They can add legs and/or a strong base to balance their sculpture</a:t>
            </a:r>
          </a:p>
          <a:p>
            <a:pPr lvl="0"/>
            <a:r>
              <a:rPr lang="en-US" dirty="0"/>
              <a:t>Glue works effectively when used in moderate amount and holding the pieces together for couple seconds </a:t>
            </a:r>
          </a:p>
          <a:p>
            <a:pPr lvl="0"/>
            <a:r>
              <a:rPr lang="en-US" dirty="0"/>
              <a:t>How different arrangements of wood pieces can balance a structure/make it stand </a:t>
            </a:r>
          </a:p>
          <a:p>
            <a:r>
              <a:rPr lang="en-US" dirty="0"/>
              <a:t>Variety of sizes and shapes in wood as well as details can suggest robot being/add visual complexity</a:t>
            </a:r>
            <a:r>
              <a:rPr lang="en-US" dirty="0"/>
              <a:t> </a:t>
            </a:r>
          </a:p>
        </p:txBody>
      </p:sp>
    </p:spTree>
    <p:extLst>
      <p:ext uri="{BB962C8B-B14F-4D97-AF65-F5344CB8AC3E}">
        <p14:creationId xmlns:p14="http://schemas.microsoft.com/office/powerpoint/2010/main" val="21257744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Perception.thmx</Template>
  <TotalTime>88</TotalTime>
  <Words>1184</Words>
  <Application>Microsoft Macintosh PowerPoint</Application>
  <PresentationFormat>On-screen Show (4:3)</PresentationFormat>
  <Paragraphs>109</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Perception</vt:lpstr>
      <vt:lpstr>ROBOTS!</vt:lpstr>
      <vt:lpstr>Joel Shapiro </vt:lpstr>
      <vt:lpstr>PowerPoint Presentation</vt:lpstr>
      <vt:lpstr>PowerPoint Presentation</vt:lpstr>
      <vt:lpstr>PowerPoint Presentation</vt:lpstr>
      <vt:lpstr>Learning Segment</vt:lpstr>
      <vt:lpstr>Central Foci</vt:lpstr>
      <vt:lpstr>Learning Objectives </vt:lpstr>
      <vt:lpstr>Learning Goals</vt:lpstr>
      <vt:lpstr>Content Standards</vt:lpstr>
      <vt:lpstr>Content Standards (cont’d)</vt:lpstr>
      <vt:lpstr>Materials</vt:lpstr>
      <vt:lpstr>Visual Resources</vt:lpstr>
      <vt:lpstr>Lesson 1 </vt:lpstr>
      <vt:lpstr>Lesson 2</vt:lpstr>
      <vt:lpstr>Lesson 3</vt:lpstr>
      <vt:lpstr>Lesson 4</vt:lpstr>
      <vt:lpstr>Formative Assessment 1</vt:lpstr>
      <vt:lpstr>Formative Assessment 2</vt:lpstr>
      <vt:lpstr>Summative Assessment 1 </vt:lpstr>
      <vt:lpstr>Summative Assessment 2</vt:lpstr>
    </vt:vector>
  </TitlesOfParts>
  <Company>Pratt Institute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ROBOTS!</dc:title>
  <dc:creator>Shina Yoon</dc:creator>
  <cp:lastModifiedBy>Shina Yoon</cp:lastModifiedBy>
  <cp:revision>11</cp:revision>
  <dcterms:created xsi:type="dcterms:W3CDTF">2015-02-18T06:21:24Z</dcterms:created>
  <dcterms:modified xsi:type="dcterms:W3CDTF">2015-02-18T07:50:08Z</dcterms:modified>
</cp:coreProperties>
</file>