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0" r:id="rId3"/>
    <p:sldId id="263" r:id="rId4"/>
    <p:sldId id="266" r:id="rId5"/>
    <p:sldId id="264" r:id="rId6"/>
    <p:sldId id="267" r:id="rId7"/>
    <p:sldId id="259" r:id="rId8"/>
    <p:sldId id="261" r:id="rId9"/>
    <p:sldId id="257" r:id="rId10"/>
    <p:sldId id="258" r:id="rId11"/>
    <p:sldId id="262" r:id="rId12"/>
    <p:sldId id="265"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6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79656-EE53-8349-A265-BE38CE528BF8}" type="datetimeFigureOut">
              <a:rPr lang="en-US" smtClean="0"/>
              <a:t>9/29/14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18923-2CAD-C14F-AC3E-CDC578CD385E}" type="slidenum">
              <a:rPr lang="en-US" smtClean="0"/>
              <a:t>‹#›</a:t>
            </a:fld>
            <a:endParaRPr lang="en-US"/>
          </a:p>
        </p:txBody>
      </p:sp>
    </p:spTree>
    <p:extLst>
      <p:ext uri="{BB962C8B-B14F-4D97-AF65-F5344CB8AC3E}">
        <p14:creationId xmlns:p14="http://schemas.microsoft.com/office/powerpoint/2010/main" val="17587073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Great</a:t>
            </a:r>
            <a:r>
              <a:rPr lang="en-US" baseline="0" dirty="0" smtClean="0"/>
              <a:t> grandfather was the first principal chief of the Choctaw nation in Indian Territory and his grandfather was the local district chief at the time the Indian Territory became Oklahoma.</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Has written 20 plus books in the ideas of American and Global Education</a:t>
            </a:r>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2</a:t>
            </a:fld>
            <a:endParaRPr lang="en-US"/>
          </a:p>
        </p:txBody>
      </p:sp>
    </p:spTree>
    <p:extLst>
      <p:ext uri="{BB962C8B-B14F-4D97-AF65-F5344CB8AC3E}">
        <p14:creationId xmlns:p14="http://schemas.microsoft.com/office/powerpoint/2010/main" val="3145940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you think of any laws?</a:t>
            </a:r>
            <a:r>
              <a:rPr lang="en-US" baseline="0" dirty="0" smtClean="0"/>
              <a:t> What about other groups that are discriminated? “For over 80% of US history, American laws declared most people in the world legally ineligible to become US citizens solely because of their race, original nationality, or gender. For at least 2/3rds of American history, the majority of the domestic adult population was also ineligible for full citizenship for the same reasons.”</a:t>
            </a:r>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11</a:t>
            </a:fld>
            <a:endParaRPr lang="en-US"/>
          </a:p>
        </p:txBody>
      </p:sp>
    </p:spTree>
    <p:extLst>
      <p:ext uri="{BB962C8B-B14F-4D97-AF65-F5344CB8AC3E}">
        <p14:creationId xmlns:p14="http://schemas.microsoft.com/office/powerpoint/2010/main" val="3501296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Standardized tests and ability groupings helped link schools to the economy</a:t>
            </a:r>
            <a:r>
              <a:rPr lang="en-US" baseline="0" dirty="0" smtClean="0"/>
              <a:t>. Do you think that schools can eliminate poverty? </a:t>
            </a:r>
            <a:endParaRPr lang="en-US" dirty="0" smtClean="0"/>
          </a:p>
          <a:p>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12</a:t>
            </a:fld>
            <a:endParaRPr lang="en-US"/>
          </a:p>
        </p:txBody>
      </p:sp>
    </p:spTree>
    <p:extLst>
      <p:ext uri="{BB962C8B-B14F-4D97-AF65-F5344CB8AC3E}">
        <p14:creationId xmlns:p14="http://schemas.microsoft.com/office/powerpoint/2010/main" val="2516724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Consumerist-</a:t>
            </a:r>
            <a:r>
              <a:rPr lang="en-US" baseline="0" dirty="0" smtClean="0"/>
              <a:t> key to economic growth is the endless consumption of new industrial products.</a:t>
            </a:r>
            <a:r>
              <a:rPr lang="en-US" dirty="0" smtClean="0"/>
              <a:t> Shift from “industrial-consumer” paradigm to a </a:t>
            </a:r>
            <a:r>
              <a:rPr lang="en-US" dirty="0" err="1" smtClean="0"/>
              <a:t>biospheric</a:t>
            </a:r>
            <a:r>
              <a:rPr lang="en-US" dirty="0" smtClean="0"/>
              <a:t> paradigm-</a:t>
            </a:r>
            <a:r>
              <a:rPr lang="en-US" baseline="0" dirty="0" smtClean="0"/>
              <a:t> sustainable development and sustainable consumption. Struggle between the two. Did you ever see this struggle in school? How so?</a:t>
            </a:r>
            <a:endParaRPr lang="en-US" dirty="0" smtClean="0"/>
          </a:p>
          <a:p>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13</a:t>
            </a:fld>
            <a:endParaRPr lang="en-US"/>
          </a:p>
        </p:txBody>
      </p:sp>
    </p:spTree>
    <p:extLst>
      <p:ext uri="{BB962C8B-B14F-4D97-AF65-F5344CB8AC3E}">
        <p14:creationId xmlns:p14="http://schemas.microsoft.com/office/powerpoint/2010/main" val="2610506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 how the first settlers</a:t>
            </a:r>
            <a:r>
              <a:rPr lang="en-US" baseline="0" dirty="0" smtClean="0"/>
              <a:t> treated the Native Americans? </a:t>
            </a:r>
            <a:r>
              <a:rPr lang="en-US" dirty="0" smtClean="0"/>
              <a:t>Do</a:t>
            </a:r>
            <a:r>
              <a:rPr lang="en-US" baseline="0" dirty="0" smtClean="0"/>
              <a:t> you think that there is still a similar idea about schools today? How so?</a:t>
            </a:r>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3</a:t>
            </a:fld>
            <a:endParaRPr lang="en-US"/>
          </a:p>
        </p:txBody>
      </p:sp>
    </p:spTree>
    <p:extLst>
      <p:ext uri="{BB962C8B-B14F-4D97-AF65-F5344CB8AC3E}">
        <p14:creationId xmlns:p14="http://schemas.microsoft.com/office/powerpoint/2010/main" val="2221923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Maintain social distinctions</a:t>
            </a:r>
            <a:r>
              <a:rPr lang="en-US" baseline="0" dirty="0" smtClean="0"/>
              <a:t>- for example learning Latin or Greek could gain you elite status. </a:t>
            </a:r>
            <a:r>
              <a:rPr lang="en-US" dirty="0" smtClean="0"/>
              <a:t>Improving the material prosperity of society- for example</a:t>
            </a:r>
            <a:r>
              <a:rPr lang="en-US" baseline="0" dirty="0" smtClean="0"/>
              <a:t> the advancement of science. </a:t>
            </a:r>
          </a:p>
          <a:p>
            <a:r>
              <a:rPr lang="en-US" baseline="0" dirty="0" smtClean="0"/>
              <a:t>What do you think, if any of these still ring true today?</a:t>
            </a:r>
            <a:endParaRPr lang="en-US" dirty="0" smtClean="0"/>
          </a:p>
          <a:p>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4</a:t>
            </a:fld>
            <a:endParaRPr lang="en-US"/>
          </a:p>
        </p:txBody>
      </p:sp>
    </p:spTree>
    <p:extLst>
      <p:ext uri="{BB962C8B-B14F-4D97-AF65-F5344CB8AC3E}">
        <p14:creationId xmlns:p14="http://schemas.microsoft.com/office/powerpoint/2010/main" val="265389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a:t>
            </a:r>
            <a:r>
              <a:rPr lang="en-US" baseline="0" dirty="0" smtClean="0"/>
              <a:t> you know what meritocracy means? Creation of administrative structure where positions held by professionals depended on their training and abilities as opposed to their political influence and power.</a:t>
            </a:r>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5</a:t>
            </a:fld>
            <a:endParaRPr lang="en-US"/>
          </a:p>
        </p:txBody>
      </p:sp>
    </p:spTree>
    <p:extLst>
      <p:ext uri="{BB962C8B-B14F-4D97-AF65-F5344CB8AC3E}">
        <p14:creationId xmlns:p14="http://schemas.microsoft.com/office/powerpoint/2010/main" val="1755335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Schools should be serving the interests</a:t>
            </a:r>
            <a:r>
              <a:rPr lang="en-US" baseline="0" dirty="0" smtClean="0"/>
              <a:t> of children and not of politicians. </a:t>
            </a:r>
            <a:r>
              <a:rPr lang="en-US" dirty="0" smtClean="0"/>
              <a:t>Democratic elitism-</a:t>
            </a:r>
            <a:r>
              <a:rPr lang="en-US" baseline="0" dirty="0" smtClean="0"/>
              <a:t> allows local people without power to preside over local rulings- enlightened leaders working for the “good” of the community.</a:t>
            </a:r>
            <a:endParaRPr lang="en-US" dirty="0" smtClean="0"/>
          </a:p>
        </p:txBody>
      </p:sp>
      <p:sp>
        <p:nvSpPr>
          <p:cNvPr id="4" name="Slide Number Placeholder 3"/>
          <p:cNvSpPr>
            <a:spLocks noGrp="1"/>
          </p:cNvSpPr>
          <p:nvPr>
            <p:ph type="sldNum" sz="quarter" idx="10"/>
          </p:nvPr>
        </p:nvSpPr>
        <p:spPr/>
        <p:txBody>
          <a:bodyPr/>
          <a:lstStyle/>
          <a:p>
            <a:fld id="{93E18923-2CAD-C14F-AC3E-CDC578CD385E}" type="slidenum">
              <a:rPr lang="en-US" smtClean="0"/>
              <a:t>6</a:t>
            </a:fld>
            <a:endParaRPr lang="en-US"/>
          </a:p>
        </p:txBody>
      </p:sp>
    </p:spTree>
    <p:extLst>
      <p:ext uri="{BB962C8B-B14F-4D97-AF65-F5344CB8AC3E}">
        <p14:creationId xmlns:p14="http://schemas.microsoft.com/office/powerpoint/2010/main" val="3662091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start of scientific</a:t>
            </a:r>
            <a:r>
              <a:rPr lang="en-US" baseline="0" dirty="0" smtClean="0"/>
              <a:t>  measurements started with </a:t>
            </a:r>
            <a:r>
              <a:rPr lang="en-US" dirty="0" smtClean="0"/>
              <a:t>WWI and the American army where they constructed IQ tests,</a:t>
            </a:r>
            <a:r>
              <a:rPr lang="en-US" baseline="0" dirty="0" smtClean="0"/>
              <a:t> which later became models for public schools. IQ tests allowed </a:t>
            </a:r>
            <a:r>
              <a:rPr lang="en-US" baseline="0" dirty="0" err="1" smtClean="0"/>
              <a:t>anglo-americans</a:t>
            </a:r>
            <a:r>
              <a:rPr lang="en-US" baseline="0" dirty="0" smtClean="0"/>
              <a:t> to prove their superiority  among other races, like the native Americans. Idea of selective intelligence during this time- where they could weed out defective forms of intelligence for the improvement of civilization. Do you think that people still feel like their social place in society is the same as their level of intelligence?</a:t>
            </a:r>
            <a:endParaRPr lang="en-US" dirty="0" smtClean="0"/>
          </a:p>
          <a:p>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7</a:t>
            </a:fld>
            <a:endParaRPr lang="en-US"/>
          </a:p>
        </p:txBody>
      </p:sp>
    </p:spTree>
    <p:extLst>
      <p:ext uri="{BB962C8B-B14F-4D97-AF65-F5344CB8AC3E}">
        <p14:creationId xmlns:p14="http://schemas.microsoft.com/office/powerpoint/2010/main" val="666091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you ever thought critically about history? When? Were you young or was it later in life? Do you remember an instance of when you hear a different interpretation of a historic event and felt upset about it? Why?</a:t>
            </a:r>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8</a:t>
            </a:fld>
            <a:endParaRPr lang="en-US"/>
          </a:p>
        </p:txBody>
      </p:sp>
    </p:spTree>
    <p:extLst>
      <p:ext uri="{BB962C8B-B14F-4D97-AF65-F5344CB8AC3E}">
        <p14:creationId xmlns:p14="http://schemas.microsoft.com/office/powerpoint/2010/main" val="3165522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a:t>
            </a:r>
            <a:r>
              <a:rPr lang="en-US" baseline="0" dirty="0" smtClean="0"/>
              <a:t> you ever taught other views in class?</a:t>
            </a:r>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9</a:t>
            </a:fld>
            <a:endParaRPr lang="en-US"/>
          </a:p>
        </p:txBody>
      </p:sp>
    </p:spTree>
    <p:extLst>
      <p:ext uri="{BB962C8B-B14F-4D97-AF65-F5344CB8AC3E}">
        <p14:creationId xmlns:p14="http://schemas.microsoft.com/office/powerpoint/2010/main" val="1275076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schools were created to distribute</a:t>
            </a:r>
            <a:r>
              <a:rPr lang="en-US" baseline="0" dirty="0" smtClean="0"/>
              <a:t> knowledge to children and youth.</a:t>
            </a:r>
            <a:endParaRPr lang="en-US" dirty="0"/>
          </a:p>
        </p:txBody>
      </p:sp>
      <p:sp>
        <p:nvSpPr>
          <p:cNvPr id="4" name="Slide Number Placeholder 3"/>
          <p:cNvSpPr>
            <a:spLocks noGrp="1"/>
          </p:cNvSpPr>
          <p:nvPr>
            <p:ph type="sldNum" sz="quarter" idx="10"/>
          </p:nvPr>
        </p:nvSpPr>
        <p:spPr/>
        <p:txBody>
          <a:bodyPr/>
          <a:lstStyle/>
          <a:p>
            <a:fld id="{93E18923-2CAD-C14F-AC3E-CDC578CD385E}" type="slidenum">
              <a:rPr lang="en-US" smtClean="0"/>
              <a:t>10</a:t>
            </a:fld>
            <a:endParaRPr lang="en-US"/>
          </a:p>
        </p:txBody>
      </p:sp>
    </p:spTree>
    <p:extLst>
      <p:ext uri="{BB962C8B-B14F-4D97-AF65-F5344CB8AC3E}">
        <p14:creationId xmlns:p14="http://schemas.microsoft.com/office/powerpoint/2010/main" val="326617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9/29/14</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9/29/14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9/29/14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9/29/14</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Brittany Sauta</a:t>
            </a:r>
          </a:p>
          <a:p>
            <a:endParaRPr lang="en-US" dirty="0"/>
          </a:p>
        </p:txBody>
      </p:sp>
      <p:sp>
        <p:nvSpPr>
          <p:cNvPr id="3" name="Title 2"/>
          <p:cNvSpPr>
            <a:spLocks noGrp="1"/>
          </p:cNvSpPr>
          <p:nvPr>
            <p:ph type="ctrTitle"/>
          </p:nvPr>
        </p:nvSpPr>
        <p:spPr/>
        <p:txBody>
          <a:bodyPr/>
          <a:lstStyle/>
          <a:p>
            <a:r>
              <a:rPr lang="en-US" dirty="0" smtClean="0"/>
              <a:t>Philosophical Approaches in U.S. Education</a:t>
            </a:r>
            <a:endParaRPr lang="en-US" dirty="0"/>
          </a:p>
        </p:txBody>
      </p:sp>
    </p:spTree>
    <p:extLst>
      <p:ext uri="{BB962C8B-B14F-4D97-AF65-F5344CB8AC3E}">
        <p14:creationId xmlns:p14="http://schemas.microsoft.com/office/powerpoint/2010/main" val="15347805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Wars and Ideological Management</a:t>
            </a:r>
            <a:endParaRPr lang="en-US" dirty="0"/>
          </a:p>
        </p:txBody>
      </p:sp>
      <p:sp>
        <p:nvSpPr>
          <p:cNvPr id="3" name="Content Placeholder 2"/>
          <p:cNvSpPr>
            <a:spLocks noGrp="1"/>
          </p:cNvSpPr>
          <p:nvPr>
            <p:ph sz="quarter" idx="1"/>
          </p:nvPr>
        </p:nvSpPr>
        <p:spPr/>
        <p:txBody>
          <a:bodyPr/>
          <a:lstStyle/>
          <a:p>
            <a:r>
              <a:rPr lang="en-US" dirty="0" smtClean="0"/>
              <a:t>“the creation and distribution of knowledge in a society”</a:t>
            </a:r>
          </a:p>
          <a:p>
            <a:r>
              <a:rPr lang="en-US" dirty="0" smtClean="0"/>
              <a:t>Current debate: multicultural education</a:t>
            </a:r>
          </a:p>
          <a:p>
            <a:r>
              <a:rPr lang="en-US" dirty="0" smtClean="0"/>
              <a:t>The media</a:t>
            </a:r>
            <a:endParaRPr lang="en-US" dirty="0"/>
          </a:p>
        </p:txBody>
      </p:sp>
    </p:spTree>
    <p:extLst>
      <p:ext uri="{BB962C8B-B14F-4D97-AF65-F5344CB8AC3E}">
        <p14:creationId xmlns:p14="http://schemas.microsoft.com/office/powerpoint/2010/main" val="32545166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Racism</a:t>
            </a:r>
            <a:endParaRPr lang="en-US" dirty="0"/>
          </a:p>
        </p:txBody>
      </p:sp>
      <p:sp>
        <p:nvSpPr>
          <p:cNvPr id="3" name="Content Placeholder 2"/>
          <p:cNvSpPr>
            <a:spLocks noGrp="1"/>
          </p:cNvSpPr>
          <p:nvPr>
            <p:ph sz="quarter" idx="1"/>
          </p:nvPr>
        </p:nvSpPr>
        <p:spPr/>
        <p:txBody>
          <a:bodyPr/>
          <a:lstStyle/>
          <a:p>
            <a:r>
              <a:rPr lang="en-US" dirty="0" smtClean="0"/>
              <a:t>The quest for democracy and equality</a:t>
            </a:r>
          </a:p>
          <a:p>
            <a:r>
              <a:rPr lang="en-US" dirty="0" smtClean="0"/>
              <a:t>Violence and racism- a basic part of American history</a:t>
            </a:r>
          </a:p>
          <a:p>
            <a:r>
              <a:rPr lang="en-US" dirty="0" smtClean="0"/>
              <a:t>“for some Americans, racism and democracy are not conflicting beliefs but are a part of a general system of American values.”</a:t>
            </a:r>
          </a:p>
          <a:p>
            <a:r>
              <a:rPr lang="en-US" dirty="0" smtClean="0"/>
              <a:t>Racist viewpoints in forming US laws</a:t>
            </a:r>
          </a:p>
          <a:p>
            <a:r>
              <a:rPr lang="en-US" dirty="0" smtClean="0"/>
              <a:t>Civil rights activists</a:t>
            </a:r>
            <a:endParaRPr lang="en-US" dirty="0"/>
          </a:p>
        </p:txBody>
      </p:sp>
    </p:spTree>
    <p:extLst>
      <p:ext uri="{BB962C8B-B14F-4D97-AF65-F5344CB8AC3E}">
        <p14:creationId xmlns:p14="http://schemas.microsoft.com/office/powerpoint/2010/main" val="87638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Economy</a:t>
            </a:r>
            <a:endParaRPr lang="en-US"/>
          </a:p>
        </p:txBody>
      </p:sp>
      <p:sp>
        <p:nvSpPr>
          <p:cNvPr id="3" name="Content Placeholder 2"/>
          <p:cNvSpPr>
            <a:spLocks noGrp="1"/>
          </p:cNvSpPr>
          <p:nvPr>
            <p:ph sz="quarter" idx="1"/>
          </p:nvPr>
        </p:nvSpPr>
        <p:spPr>
          <a:xfrm>
            <a:off x="301752" y="1527047"/>
            <a:ext cx="8503920" cy="4993849"/>
          </a:xfrm>
        </p:spPr>
        <p:txBody>
          <a:bodyPr>
            <a:normAutofit/>
          </a:bodyPr>
          <a:lstStyle/>
          <a:p>
            <a:r>
              <a:rPr lang="en-US" dirty="0"/>
              <a:t>Education as a means of </a:t>
            </a:r>
          </a:p>
          <a:p>
            <a:pPr lvl="1"/>
            <a:r>
              <a:rPr lang="en-US" dirty="0"/>
              <a:t>Ending poverty</a:t>
            </a:r>
          </a:p>
          <a:p>
            <a:pPr lvl="1"/>
            <a:r>
              <a:rPr lang="en-US" dirty="0"/>
              <a:t>Providing equality of opportunity</a:t>
            </a:r>
          </a:p>
          <a:p>
            <a:pPr lvl="1"/>
            <a:r>
              <a:rPr lang="en-US" dirty="0"/>
              <a:t>Increasing national </a:t>
            </a:r>
            <a:r>
              <a:rPr lang="en-US" dirty="0" smtClean="0"/>
              <a:t>wealth</a:t>
            </a:r>
          </a:p>
          <a:p>
            <a:r>
              <a:rPr lang="en-US" dirty="0" smtClean="0"/>
              <a:t>Standardized tests and ability groupings</a:t>
            </a:r>
          </a:p>
          <a:p>
            <a:r>
              <a:rPr lang="en-US" dirty="0" smtClean="0"/>
              <a:t>The War on Poverty</a:t>
            </a:r>
          </a:p>
          <a:p>
            <a:pPr lvl="1"/>
            <a:r>
              <a:rPr lang="en-US" dirty="0" smtClean="0"/>
              <a:t>Career education</a:t>
            </a:r>
          </a:p>
          <a:p>
            <a:pPr lvl="1"/>
            <a:r>
              <a:rPr lang="en-US" dirty="0" smtClean="0"/>
              <a:t>Education of workers for world markets</a:t>
            </a:r>
          </a:p>
          <a:p>
            <a:pPr lvl="1"/>
            <a:r>
              <a:rPr lang="en-US" dirty="0" smtClean="0"/>
              <a:t>Labor markets</a:t>
            </a:r>
          </a:p>
          <a:p>
            <a:pPr lvl="1"/>
            <a:endParaRPr lang="en-US" dirty="0" smtClean="0"/>
          </a:p>
          <a:p>
            <a:pPr marL="274320" lvl="1" indent="0">
              <a:buNone/>
            </a:pPr>
            <a:r>
              <a:rPr lang="en-US" dirty="0" smtClean="0"/>
              <a:t>What do you think?</a:t>
            </a:r>
            <a:endParaRPr lang="en-US" dirty="0"/>
          </a:p>
        </p:txBody>
      </p:sp>
    </p:spTree>
    <p:extLst>
      <p:ext uri="{BB962C8B-B14F-4D97-AF65-F5344CB8AC3E}">
        <p14:creationId xmlns:p14="http://schemas.microsoft.com/office/powerpoint/2010/main" val="22781550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Consumerism and Environmental Education</a:t>
            </a:r>
            <a:endParaRPr lang="en-US" dirty="0"/>
          </a:p>
        </p:txBody>
      </p:sp>
      <p:sp>
        <p:nvSpPr>
          <p:cNvPr id="3" name="Content Placeholder 2"/>
          <p:cNvSpPr>
            <a:spLocks noGrp="1"/>
          </p:cNvSpPr>
          <p:nvPr>
            <p:ph sz="quarter" idx="1"/>
          </p:nvPr>
        </p:nvSpPr>
        <p:spPr/>
        <p:txBody>
          <a:bodyPr/>
          <a:lstStyle/>
          <a:p>
            <a:r>
              <a:rPr lang="en-US" dirty="0" smtClean="0"/>
              <a:t>1970s consumerist ideology</a:t>
            </a:r>
          </a:p>
          <a:p>
            <a:pPr marL="548640" lvl="2">
              <a:buClr>
                <a:schemeClr val="accent1"/>
              </a:buClr>
              <a:buSzPct val="85000"/>
              <a:buFont typeface="Wingdings 2"/>
              <a:buChar char=""/>
            </a:pPr>
            <a:r>
              <a:rPr lang="en-US" dirty="0"/>
              <a:t>Targeted to women and “teenagers</a:t>
            </a:r>
            <a:r>
              <a:rPr lang="en-US" dirty="0" smtClean="0"/>
              <a:t>”</a:t>
            </a:r>
          </a:p>
          <a:p>
            <a:r>
              <a:rPr lang="en-US" dirty="0" smtClean="0"/>
              <a:t>Shift from “industrial-consumer” paradigm to a </a:t>
            </a:r>
            <a:r>
              <a:rPr lang="en-US" dirty="0" err="1" smtClean="0"/>
              <a:t>biospheric</a:t>
            </a:r>
            <a:r>
              <a:rPr lang="en-US" dirty="0" smtClean="0"/>
              <a:t> paradigm </a:t>
            </a:r>
          </a:p>
        </p:txBody>
      </p:sp>
    </p:spTree>
    <p:extLst>
      <p:ext uri="{BB962C8B-B14F-4D97-AF65-F5344CB8AC3E}">
        <p14:creationId xmlns:p14="http://schemas.microsoft.com/office/powerpoint/2010/main" val="552815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think about</a:t>
            </a:r>
            <a:endParaRPr lang="en-US" dirty="0"/>
          </a:p>
        </p:txBody>
      </p:sp>
      <p:sp>
        <p:nvSpPr>
          <p:cNvPr id="3" name="Content Placeholder 2"/>
          <p:cNvSpPr>
            <a:spLocks noGrp="1"/>
          </p:cNvSpPr>
          <p:nvPr>
            <p:ph sz="quarter" idx="1"/>
          </p:nvPr>
        </p:nvSpPr>
        <p:spPr/>
        <p:txBody>
          <a:bodyPr/>
          <a:lstStyle/>
          <a:p>
            <a:r>
              <a:rPr lang="en-US" dirty="0" smtClean="0"/>
              <a:t>How does history shape American schooling today?</a:t>
            </a:r>
          </a:p>
          <a:p>
            <a:r>
              <a:rPr lang="en-US" dirty="0" smtClean="0"/>
              <a:t>Do you think it limits ideas about education today?</a:t>
            </a:r>
          </a:p>
          <a:p>
            <a:r>
              <a:rPr lang="en-US" dirty="0" smtClean="0"/>
              <a:t>Does education today shape who we are </a:t>
            </a:r>
            <a:r>
              <a:rPr lang="en-US" smtClean="0"/>
              <a:t>as individuals?</a:t>
            </a:r>
            <a:endParaRPr lang="en-US" dirty="0"/>
          </a:p>
        </p:txBody>
      </p:sp>
    </p:spTree>
    <p:extLst>
      <p:ext uri="{BB962C8B-B14F-4D97-AF65-F5344CB8AC3E}">
        <p14:creationId xmlns:p14="http://schemas.microsoft.com/office/powerpoint/2010/main" val="37941946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Joel Spring</a:t>
            </a:r>
            <a:endParaRPr lang="en-US" dirty="0"/>
          </a:p>
        </p:txBody>
      </p:sp>
      <p:sp>
        <p:nvSpPr>
          <p:cNvPr id="3" name="Content Placeholder 2"/>
          <p:cNvSpPr>
            <a:spLocks noGrp="1"/>
          </p:cNvSpPr>
          <p:nvPr>
            <p:ph sz="quarter" idx="1"/>
          </p:nvPr>
        </p:nvSpPr>
        <p:spPr/>
        <p:txBody>
          <a:bodyPr/>
          <a:lstStyle/>
          <a:p>
            <a:r>
              <a:rPr lang="en-US" dirty="0" smtClean="0"/>
              <a:t>American Academic</a:t>
            </a:r>
          </a:p>
          <a:p>
            <a:r>
              <a:rPr lang="en-US" dirty="0" smtClean="0"/>
              <a:t>Born 1940 </a:t>
            </a:r>
          </a:p>
          <a:p>
            <a:r>
              <a:rPr lang="en-US" dirty="0" smtClean="0"/>
              <a:t>Great-Grandfather</a:t>
            </a:r>
          </a:p>
          <a:p>
            <a:r>
              <a:rPr lang="en-US" dirty="0" smtClean="0"/>
              <a:t>20+ books</a:t>
            </a:r>
          </a:p>
          <a:p>
            <a:endParaRPr lang="en-US" dirty="0"/>
          </a:p>
        </p:txBody>
      </p:sp>
    </p:spTree>
    <p:extLst>
      <p:ext uri="{BB962C8B-B14F-4D97-AF65-F5344CB8AC3E}">
        <p14:creationId xmlns:p14="http://schemas.microsoft.com/office/powerpoint/2010/main" val="18436904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Education’s Role in Colonial Society</a:t>
            </a:r>
            <a:endParaRPr lang="en-US" dirty="0"/>
          </a:p>
        </p:txBody>
      </p:sp>
      <p:sp>
        <p:nvSpPr>
          <p:cNvPr id="3" name="Content Placeholder 2"/>
          <p:cNvSpPr>
            <a:spLocks noGrp="1"/>
          </p:cNvSpPr>
          <p:nvPr>
            <p:ph sz="quarter" idx="1"/>
          </p:nvPr>
        </p:nvSpPr>
        <p:spPr/>
        <p:txBody>
          <a:bodyPr/>
          <a:lstStyle/>
          <a:p>
            <a:r>
              <a:rPr lang="en-US" dirty="0" smtClean="0"/>
              <a:t>“It is my hypothesis that the educational crusade for the religious and cultural conversion of Native Americans contributed to the nineteenth-century vision of the public school as the primary means to ending crime, poverty, and social and political conflict”</a:t>
            </a:r>
          </a:p>
        </p:txBody>
      </p:sp>
    </p:spTree>
    <p:extLst>
      <p:ext uri="{BB962C8B-B14F-4D97-AF65-F5344CB8AC3E}">
        <p14:creationId xmlns:p14="http://schemas.microsoft.com/office/powerpoint/2010/main" val="39613344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Education in Colonial Society</a:t>
            </a:r>
            <a:endParaRPr lang="en-US" dirty="0"/>
          </a:p>
        </p:txBody>
      </p:sp>
      <p:sp>
        <p:nvSpPr>
          <p:cNvPr id="3" name="Content Placeholder 2"/>
          <p:cNvSpPr>
            <a:spLocks noGrp="1"/>
          </p:cNvSpPr>
          <p:nvPr>
            <p:ph sz="quarter" idx="1"/>
          </p:nvPr>
        </p:nvSpPr>
        <p:spPr/>
        <p:txBody>
          <a:bodyPr/>
          <a:lstStyle/>
          <a:p>
            <a:r>
              <a:rPr lang="en-US" dirty="0" smtClean="0"/>
              <a:t>Maintain the authority of the government and religion</a:t>
            </a:r>
          </a:p>
          <a:p>
            <a:r>
              <a:rPr lang="en-US" dirty="0" smtClean="0"/>
              <a:t>Taught to read and write to obey the laws of God and the state</a:t>
            </a:r>
          </a:p>
          <a:p>
            <a:r>
              <a:rPr lang="en-US" dirty="0" smtClean="0"/>
              <a:t>Individualism/ piety</a:t>
            </a:r>
          </a:p>
          <a:p>
            <a:r>
              <a:rPr lang="en-US" dirty="0" smtClean="0"/>
              <a:t>Maintain social distinctions</a:t>
            </a:r>
          </a:p>
          <a:p>
            <a:r>
              <a:rPr lang="en-US" dirty="0" smtClean="0"/>
              <a:t>Improving the material prosperity of society</a:t>
            </a:r>
          </a:p>
          <a:p>
            <a:r>
              <a:rPr lang="en-US" dirty="0" smtClean="0"/>
              <a:t>Inherent evil of childhood that needs to be controlled</a:t>
            </a:r>
            <a:endParaRPr lang="en-US" dirty="0"/>
          </a:p>
        </p:txBody>
      </p:sp>
    </p:spTree>
    <p:extLst>
      <p:ext uri="{BB962C8B-B14F-4D97-AF65-F5344CB8AC3E}">
        <p14:creationId xmlns:p14="http://schemas.microsoft.com/office/powerpoint/2010/main" val="3788076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Meritocracy</a:t>
            </a:r>
            <a:endParaRPr lang="en-US" dirty="0"/>
          </a:p>
        </p:txBody>
      </p:sp>
      <p:sp>
        <p:nvSpPr>
          <p:cNvPr id="3" name="Content Placeholder 2"/>
          <p:cNvSpPr>
            <a:spLocks noGrp="1"/>
          </p:cNvSpPr>
          <p:nvPr>
            <p:ph sz="quarter" idx="1"/>
          </p:nvPr>
        </p:nvSpPr>
        <p:spPr/>
        <p:txBody>
          <a:bodyPr/>
          <a:lstStyle/>
          <a:p>
            <a:r>
              <a:rPr lang="en-US" dirty="0" smtClean="0"/>
              <a:t>Meritocracy: “A concept of society based on the idea that each individuals social and occupational position is determined by individual merit, not political or economic influence”</a:t>
            </a:r>
          </a:p>
          <a:p>
            <a:endParaRPr lang="en-US" dirty="0" smtClean="0"/>
          </a:p>
          <a:p>
            <a:r>
              <a:rPr lang="en-US" dirty="0" smtClean="0"/>
              <a:t>How would this work within a school setting?</a:t>
            </a:r>
          </a:p>
          <a:p>
            <a:r>
              <a:rPr lang="en-US" dirty="0" smtClean="0"/>
              <a:t>Establishment of small school boards</a:t>
            </a:r>
          </a:p>
          <a:p>
            <a:endParaRPr lang="en-US" dirty="0"/>
          </a:p>
        </p:txBody>
      </p:sp>
    </p:spTree>
    <p:extLst>
      <p:ext uri="{BB962C8B-B14F-4D97-AF65-F5344CB8AC3E}">
        <p14:creationId xmlns:p14="http://schemas.microsoft.com/office/powerpoint/2010/main" val="1323609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of Administrative Changes</a:t>
            </a:r>
            <a:endParaRPr lang="en-US" dirty="0"/>
          </a:p>
        </p:txBody>
      </p:sp>
      <p:sp>
        <p:nvSpPr>
          <p:cNvPr id="3" name="Content Placeholder 2"/>
          <p:cNvSpPr>
            <a:spLocks noGrp="1"/>
          </p:cNvSpPr>
          <p:nvPr>
            <p:ph sz="quarter" idx="1"/>
          </p:nvPr>
        </p:nvSpPr>
        <p:spPr/>
        <p:txBody>
          <a:bodyPr/>
          <a:lstStyle/>
          <a:p>
            <a:r>
              <a:rPr lang="en-US" dirty="0" smtClean="0"/>
              <a:t>Schools should be kept out of politics</a:t>
            </a:r>
          </a:p>
          <a:p>
            <a:r>
              <a:rPr lang="en-US" dirty="0" smtClean="0"/>
              <a:t>Democratic elitism</a:t>
            </a:r>
          </a:p>
          <a:p>
            <a:r>
              <a:rPr lang="en-US" dirty="0" smtClean="0"/>
              <a:t>Proper relationship between the school board and the school administration</a:t>
            </a:r>
          </a:p>
          <a:p>
            <a:endParaRPr lang="en-US" dirty="0"/>
          </a:p>
          <a:p>
            <a:r>
              <a:rPr lang="en-US" dirty="0" smtClean="0"/>
              <a:t>Reality: Increased power to school administrators</a:t>
            </a:r>
          </a:p>
          <a:p>
            <a:r>
              <a:rPr lang="en-US" dirty="0" smtClean="0"/>
              <a:t>Educational reform from the top down</a:t>
            </a:r>
          </a:p>
          <a:p>
            <a:r>
              <a:rPr lang="en-US" dirty="0" smtClean="0"/>
              <a:t>Business model for schooling</a:t>
            </a:r>
            <a:endParaRPr lang="en-US" dirty="0"/>
          </a:p>
        </p:txBody>
      </p:sp>
    </p:spTree>
    <p:extLst>
      <p:ext uri="{BB962C8B-B14F-4D97-AF65-F5344CB8AC3E}">
        <p14:creationId xmlns:p14="http://schemas.microsoft.com/office/powerpoint/2010/main" val="1037786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Management</a:t>
            </a:r>
            <a:endParaRPr lang="en-US" dirty="0"/>
          </a:p>
        </p:txBody>
      </p:sp>
      <p:sp>
        <p:nvSpPr>
          <p:cNvPr id="3" name="Content Placeholder 2"/>
          <p:cNvSpPr>
            <a:spLocks noGrp="1"/>
          </p:cNvSpPr>
          <p:nvPr>
            <p:ph sz="quarter" idx="1"/>
          </p:nvPr>
        </p:nvSpPr>
        <p:spPr/>
        <p:txBody>
          <a:bodyPr/>
          <a:lstStyle/>
          <a:p>
            <a:r>
              <a:rPr lang="en-US" dirty="0" smtClean="0"/>
              <a:t>WWI and the </a:t>
            </a:r>
            <a:r>
              <a:rPr lang="en-US" dirty="0"/>
              <a:t>A</a:t>
            </a:r>
            <a:r>
              <a:rPr lang="en-US" dirty="0" smtClean="0"/>
              <a:t>merican army</a:t>
            </a:r>
          </a:p>
          <a:p>
            <a:r>
              <a:rPr lang="en-US" dirty="0" smtClean="0"/>
              <a:t>Confirmation of superiority </a:t>
            </a:r>
          </a:p>
          <a:p>
            <a:r>
              <a:rPr lang="en-US" dirty="0" smtClean="0"/>
              <a:t>Wanted to restrict immigration</a:t>
            </a:r>
          </a:p>
          <a:p>
            <a:r>
              <a:rPr lang="en-US" dirty="0" smtClean="0"/>
              <a:t>Testing in schools= to a socially efficient society</a:t>
            </a:r>
          </a:p>
          <a:p>
            <a:pPr lvl="1"/>
            <a:r>
              <a:rPr lang="en-US" dirty="0" smtClean="0"/>
              <a:t>Part of a hive</a:t>
            </a:r>
          </a:p>
          <a:p>
            <a:pPr lvl="1"/>
            <a:r>
              <a:rPr lang="en-US" dirty="0" smtClean="0"/>
              <a:t>Lower level intelligence could not function in urban areas= crime </a:t>
            </a:r>
          </a:p>
          <a:p>
            <a:pPr lvl="1"/>
            <a:r>
              <a:rPr lang="en-US" dirty="0" smtClean="0"/>
              <a:t>Personal prejudices into tests</a:t>
            </a:r>
          </a:p>
          <a:p>
            <a:r>
              <a:rPr lang="en-US" dirty="0" smtClean="0"/>
              <a:t>Having people accept their place in society</a:t>
            </a:r>
          </a:p>
          <a:p>
            <a:pPr lvl="1"/>
            <a:endParaRPr lang="en-US" dirty="0" smtClean="0"/>
          </a:p>
        </p:txBody>
      </p:sp>
    </p:spTree>
    <p:extLst>
      <p:ext uri="{BB962C8B-B14F-4D97-AF65-F5344CB8AC3E}">
        <p14:creationId xmlns:p14="http://schemas.microsoft.com/office/powerpoint/2010/main" val="217152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Critically about History</a:t>
            </a:r>
            <a:endParaRPr lang="en-US" dirty="0"/>
          </a:p>
        </p:txBody>
      </p:sp>
      <p:sp>
        <p:nvSpPr>
          <p:cNvPr id="3" name="Content Placeholder 2"/>
          <p:cNvSpPr>
            <a:spLocks noGrp="1"/>
          </p:cNvSpPr>
          <p:nvPr>
            <p:ph sz="quarter" idx="1"/>
          </p:nvPr>
        </p:nvSpPr>
        <p:spPr/>
        <p:txBody>
          <a:bodyPr/>
          <a:lstStyle/>
          <a:p>
            <a:r>
              <a:rPr lang="en-US" dirty="0" smtClean="0"/>
              <a:t>“There is no correct or right interpretation of history”</a:t>
            </a:r>
          </a:p>
          <a:p>
            <a:pPr marL="0" indent="0">
              <a:buNone/>
            </a:pPr>
            <a:endParaRPr lang="en-US" dirty="0"/>
          </a:p>
        </p:txBody>
      </p:sp>
    </p:spTree>
    <p:extLst>
      <p:ext uri="{BB962C8B-B14F-4D97-AF65-F5344CB8AC3E}">
        <p14:creationId xmlns:p14="http://schemas.microsoft.com/office/powerpoint/2010/main" val="17895925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Domination</a:t>
            </a:r>
            <a:endParaRPr lang="en-US" dirty="0"/>
          </a:p>
        </p:txBody>
      </p:sp>
      <p:sp>
        <p:nvSpPr>
          <p:cNvPr id="3" name="Content Placeholder 2"/>
          <p:cNvSpPr>
            <a:spLocks noGrp="1"/>
          </p:cNvSpPr>
          <p:nvPr>
            <p:ph sz="quarter" idx="1"/>
          </p:nvPr>
        </p:nvSpPr>
        <p:spPr/>
        <p:txBody>
          <a:bodyPr/>
          <a:lstStyle/>
          <a:p>
            <a:r>
              <a:rPr lang="en-US" dirty="0" smtClean="0"/>
              <a:t>Began with the English invasion of North America</a:t>
            </a:r>
          </a:p>
          <a:p>
            <a:r>
              <a:rPr lang="en-US" dirty="0" smtClean="0"/>
              <a:t>Public schools as defenders of Anglo-American values</a:t>
            </a:r>
          </a:p>
          <a:p>
            <a:r>
              <a:rPr lang="en-US" dirty="0" smtClean="0"/>
              <a:t>Culture wars</a:t>
            </a:r>
          </a:p>
          <a:p>
            <a:r>
              <a:rPr lang="en-US" dirty="0" smtClean="0"/>
              <a:t>How do other cultures perceive this event?</a:t>
            </a:r>
          </a:p>
          <a:p>
            <a:endParaRPr lang="en-US" dirty="0"/>
          </a:p>
        </p:txBody>
      </p:sp>
    </p:spTree>
    <p:extLst>
      <p:ext uri="{BB962C8B-B14F-4D97-AF65-F5344CB8AC3E}">
        <p14:creationId xmlns:p14="http://schemas.microsoft.com/office/powerpoint/2010/main" val="2442077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1806</TotalTime>
  <Words>974</Words>
  <Application>Microsoft Macintosh PowerPoint</Application>
  <PresentationFormat>On-screen Show (4:3)</PresentationFormat>
  <Paragraphs>101</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Philosophical Approaches in U.S. Education</vt:lpstr>
      <vt:lpstr>Joel Spring</vt:lpstr>
      <vt:lpstr>Education’s Role in Colonial Society</vt:lpstr>
      <vt:lpstr>The Role of Education in Colonial Society</vt:lpstr>
      <vt:lpstr>Meritocracy</vt:lpstr>
      <vt:lpstr>Justification of Administrative Changes</vt:lpstr>
      <vt:lpstr>Efficient Management</vt:lpstr>
      <vt:lpstr>Thinking Critically about History</vt:lpstr>
      <vt:lpstr>Cultural Domination</vt:lpstr>
      <vt:lpstr>Culture Wars and Ideological Management</vt:lpstr>
      <vt:lpstr>Racism</vt:lpstr>
      <vt:lpstr>Economy</vt:lpstr>
      <vt:lpstr>Consumerism and Environmental Education</vt:lpstr>
      <vt:lpstr>Questions to think about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Sauta</dc:creator>
  <cp:lastModifiedBy>Brittany Sauta</cp:lastModifiedBy>
  <cp:revision>113</cp:revision>
  <dcterms:created xsi:type="dcterms:W3CDTF">2014-09-23T04:49:00Z</dcterms:created>
  <dcterms:modified xsi:type="dcterms:W3CDTF">2014-09-29T04:25:36Z</dcterms:modified>
</cp:coreProperties>
</file>